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58" d="100"/>
          <a:sy n="58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48BBF-F1DA-4C8F-BD37-162BA7D835D9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342284F1-3C14-4793-9072-21EADBF39B50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9737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48BBF-F1DA-4C8F-BD37-162BA7D835D9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84F1-3C14-4793-9072-21EADBF39B50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8077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48BBF-F1DA-4C8F-BD37-162BA7D835D9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84F1-3C14-4793-9072-21EADBF39B50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3200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48BBF-F1DA-4C8F-BD37-162BA7D835D9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84F1-3C14-4793-9072-21EADBF39B50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4138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48BBF-F1DA-4C8F-BD37-162BA7D835D9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84F1-3C14-4793-9072-21EADBF39B50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174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48BBF-F1DA-4C8F-BD37-162BA7D835D9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84F1-3C14-4793-9072-21EADBF39B50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9020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48BBF-F1DA-4C8F-BD37-162BA7D835D9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84F1-3C14-4793-9072-21EADBF39B50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0169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48BBF-F1DA-4C8F-BD37-162BA7D835D9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84F1-3C14-4793-9072-21EADBF39B50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4156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48BBF-F1DA-4C8F-BD37-162BA7D835D9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84F1-3C14-4793-9072-21EADBF39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83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48BBF-F1DA-4C8F-BD37-162BA7D835D9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84F1-3C14-4793-9072-21EADBF39B50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7197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FD148BBF-F1DA-4C8F-BD37-162BA7D835D9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84F1-3C14-4793-9072-21EADBF39B50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998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48BBF-F1DA-4C8F-BD37-162BA7D835D9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342284F1-3C14-4793-9072-21EADBF39B5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9420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Meta-Programming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2237829"/>
          </a:xfrm>
        </p:spPr>
        <p:txBody>
          <a:bodyPr>
            <a:normAutofit/>
          </a:bodyPr>
          <a:lstStyle/>
          <a:p>
            <a:r>
              <a:rPr lang="en-US" dirty="0"/>
              <a:t>Greg Steffens</a:t>
            </a:r>
          </a:p>
          <a:p>
            <a:r>
              <a:rPr lang="en-US" dirty="0"/>
              <a:t>Noumena Solutions</a:t>
            </a:r>
          </a:p>
          <a:p>
            <a:r>
              <a:rPr lang="en-US" dirty="0"/>
              <a:t>noumena.solutions@gmail.com</a:t>
            </a:r>
          </a:p>
        </p:txBody>
      </p:sp>
    </p:spTree>
    <p:extLst>
      <p:ext uri="{BB962C8B-B14F-4D97-AF65-F5344CB8AC3E}">
        <p14:creationId xmlns:p14="http://schemas.microsoft.com/office/powerpoint/2010/main" val="42397252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Else Can Parameters and Metadata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Specify whether something should be done or not, with a Boolean parameter</a:t>
            </a:r>
          </a:p>
          <a:p>
            <a:pPr lvl="1"/>
            <a:r>
              <a:rPr lang="en-US" dirty="0"/>
              <a:t>Do you want to include SAS code snippets in the define file?</a:t>
            </a:r>
          </a:p>
          <a:p>
            <a:r>
              <a:rPr lang="en-US" dirty="0"/>
              <a:t>Specify which of several variations you want</a:t>
            </a:r>
          </a:p>
          <a:p>
            <a:pPr lvl="1"/>
            <a:r>
              <a:rPr lang="en-US" dirty="0" err="1"/>
              <a:t>Define_version</a:t>
            </a:r>
            <a:r>
              <a:rPr lang="en-US" dirty="0"/>
              <a:t> 1.0 or 2.0</a:t>
            </a:r>
          </a:p>
          <a:p>
            <a:r>
              <a:rPr lang="en-US" dirty="0"/>
              <a:t>Where is the input?</a:t>
            </a:r>
          </a:p>
          <a:p>
            <a:pPr lvl="1"/>
            <a:r>
              <a:rPr lang="en-US" dirty="0"/>
              <a:t>MDLIB - </a:t>
            </a:r>
            <a:r>
              <a:rPr lang="en-US" dirty="0" err="1"/>
              <a:t>Libref</a:t>
            </a:r>
            <a:r>
              <a:rPr lang="en-US" dirty="0"/>
              <a:t> where metadata resides</a:t>
            </a:r>
          </a:p>
          <a:p>
            <a:r>
              <a:rPr lang="en-US" dirty="0"/>
              <a:t>Where should the output be created?</a:t>
            </a:r>
          </a:p>
          <a:p>
            <a:pPr lvl="1"/>
            <a:r>
              <a:rPr lang="en-US" dirty="0"/>
              <a:t>OUTXML – location of the define file to be created</a:t>
            </a:r>
          </a:p>
        </p:txBody>
      </p:sp>
    </p:spTree>
    <p:extLst>
      <p:ext uri="{BB962C8B-B14F-4D97-AF65-F5344CB8AC3E}">
        <p14:creationId xmlns:p14="http://schemas.microsoft.com/office/powerpoint/2010/main" val="10560709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Multi-Use of Metadata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Remember to look to underlying patterns</a:t>
            </a:r>
          </a:p>
          <a:p>
            <a:r>
              <a:rPr lang="en-US" dirty="0"/>
              <a:t>Now that the metadata exists, what other uses can we put it to</a:t>
            </a:r>
          </a:p>
          <a:p>
            <a:pPr lvl="1"/>
            <a:r>
              <a:rPr lang="en-US" dirty="0"/>
              <a:t>Creating the data sets with a DTE macro</a:t>
            </a:r>
          </a:p>
          <a:p>
            <a:pPr lvl="1"/>
            <a:r>
              <a:rPr lang="en-US" dirty="0"/>
              <a:t>Data edit checks as data is collected, but checking data extracts and iterations against the specifications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3992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Processing </a:t>
            </a:r>
            <a:r>
              <a:rPr lang="en-US" dirty="0" err="1"/>
              <a:t>codelist</a:t>
            </a:r>
            <a:r>
              <a:rPr lang="en-US" dirty="0"/>
              <a:t> ranges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02435"/>
          </a:xfrm>
        </p:spPr>
        <p:txBody>
          <a:bodyPr>
            <a:normAutofit/>
          </a:bodyPr>
          <a:lstStyle/>
          <a:p>
            <a:r>
              <a:rPr lang="en-US" dirty="0"/>
              <a:t>The define file supports </a:t>
            </a:r>
            <a:r>
              <a:rPr lang="en-US" dirty="0" err="1"/>
              <a:t>codelists</a:t>
            </a:r>
            <a:r>
              <a:rPr lang="en-US" dirty="0"/>
              <a:t> that include numeric ranges</a:t>
            </a:r>
          </a:p>
          <a:p>
            <a:r>
              <a:rPr lang="en-US" dirty="0"/>
              <a:t>These ranges may incorrectly overlap each other</a:t>
            </a:r>
          </a:p>
          <a:p>
            <a:r>
              <a:rPr lang="en-US" dirty="0"/>
              <a:t>The programming to look for overlapping ranges requires a double SET statement that is not usually needed in study programming</a:t>
            </a:r>
          </a:p>
          <a:p>
            <a:r>
              <a:rPr lang="en-US" dirty="0"/>
              <a:t>Looking to underlying patterns it can be realized that a range check macro can be used for several other data </a:t>
            </a:r>
            <a:r>
              <a:rPr lang="en-US" dirty="0" err="1"/>
              <a:t>deisgns</a:t>
            </a:r>
            <a:endParaRPr lang="en-US" dirty="0"/>
          </a:p>
          <a:p>
            <a:pPr lvl="1"/>
            <a:r>
              <a:rPr lang="en-US" dirty="0"/>
              <a:t>AE and CM data sets with start and end dates defining ranges that may have incorrect overlaps</a:t>
            </a:r>
          </a:p>
          <a:p>
            <a:pPr lvl="1"/>
            <a:r>
              <a:rPr lang="en-US" dirty="0"/>
              <a:t>Proc format </a:t>
            </a:r>
            <a:r>
              <a:rPr lang="en-US" dirty="0" err="1"/>
              <a:t>cntlin</a:t>
            </a:r>
            <a:r>
              <a:rPr lang="en-US" dirty="0"/>
              <a:t> data set includes the START and END variables </a:t>
            </a:r>
            <a:r>
              <a:rPr lang="en-US"/>
              <a:t>defining ranges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822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What’s it all about?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Understand the objectives … or fail</a:t>
            </a:r>
          </a:p>
          <a:p>
            <a:r>
              <a:rPr lang="en-US" dirty="0"/>
              <a:t>To attain higher levels of data quality; more quickly; more consistently; more transparently; that protects patients’ privacy and enables meta-analyses across studies, TAs and drug companies to evaluate safety and efficacy</a:t>
            </a:r>
          </a:p>
          <a:p>
            <a:r>
              <a:rPr lang="en-US" dirty="0"/>
              <a:t>Data standards are a means to that end, not the end itself – it’s just one component of a larger and much more important plan to get to our goals.</a:t>
            </a:r>
          </a:p>
          <a:p>
            <a:r>
              <a:rPr lang="en-US" dirty="0"/>
              <a:t>Automation is another key component of the solution and automation used metadata and meta-programming</a:t>
            </a:r>
          </a:p>
          <a:p>
            <a:r>
              <a:rPr lang="en-US" dirty="0"/>
              <a:t>We need to get out of the 1980’s world of single-use programing copied study to study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323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 Project – Creating Define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Recently completed a project to create define files for a company submitting to the FDA</a:t>
            </a:r>
          </a:p>
          <a:p>
            <a:r>
              <a:rPr lang="en-US" dirty="0"/>
              <a:t>Outstanding feedback about the quality and time required, from a company organizing the eCTD … best defines they saw!</a:t>
            </a:r>
          </a:p>
          <a:p>
            <a:r>
              <a:rPr lang="en-US" dirty="0"/>
              <a:t>Trained the programmer in one hour phone call and a follow-up call</a:t>
            </a:r>
          </a:p>
          <a:p>
            <a:r>
              <a:rPr lang="en-US" dirty="0"/>
              <a:t>Goes far beyond commercial define file generators in content and automation</a:t>
            </a:r>
          </a:p>
          <a:p>
            <a:r>
              <a:rPr lang="en-US" dirty="0"/>
              <a:t>An enhanced version of the technology I provided for both CDISC pilot projects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127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Steps in the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metadata describing each study data library</a:t>
            </a:r>
          </a:p>
          <a:p>
            <a:r>
              <a:rPr lang="en-US" dirty="0"/>
              <a:t>Enter a small amount of information in update metadata – primary key flags and derivation descriptions</a:t>
            </a:r>
          </a:p>
          <a:p>
            <a:r>
              <a:rPr lang="en-US" dirty="0"/>
              <a:t>Apply updates and generate the define files – version 1.0 and 2.0</a:t>
            </a:r>
          </a:p>
          <a:p>
            <a:r>
              <a:rPr lang="en-US" dirty="0"/>
              <a:t>Validate the define files using xerces and pinnacle 21</a:t>
            </a:r>
          </a:p>
          <a:p>
            <a:r>
              <a:rPr lang="en-US" dirty="0"/>
              <a:t>Had first define files the first day of the project</a:t>
            </a:r>
          </a:p>
        </p:txBody>
      </p:sp>
    </p:spTree>
    <p:extLst>
      <p:ext uri="{BB962C8B-B14F-4D97-AF65-F5344CB8AC3E}">
        <p14:creationId xmlns:p14="http://schemas.microsoft.com/office/powerpoint/2010/main" val="39895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Meta-programming to Create Technology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I defined “meta-programming” in my previous presentation “Maximizing Code Reuse with Meta-Programming”</a:t>
            </a:r>
          </a:p>
          <a:p>
            <a:r>
              <a:rPr lang="en-US" dirty="0"/>
              <a:t>Multi-use code that can be used across and wide scope of projects without modification, using very minimal assumptions about the data</a:t>
            </a:r>
          </a:p>
          <a:p>
            <a:r>
              <a:rPr lang="en-US" dirty="0"/>
              <a:t>Write code to underlying patterns and problems, not to surface-level operational processes.  This is what “noumena” means, as contrasted to “phenomena”</a:t>
            </a:r>
          </a:p>
          <a:p>
            <a:r>
              <a:rPr lang="en-US" dirty="0"/>
              <a:t>Multi-use meta-programs generate single-use programs that meets all the objectives stated earlier</a:t>
            </a:r>
          </a:p>
          <a:p>
            <a:r>
              <a:rPr lang="en-US" dirty="0"/>
              <a:t>Multi-use validation also saves study programming time in reducing the need for study-level validation of double programming, etc.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647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Required Skills to be a Meta-Programmer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Need to be one of the best study programmers</a:t>
            </a:r>
          </a:p>
          <a:p>
            <a:r>
              <a:rPr lang="en-US" dirty="0"/>
              <a:t>Need to know systems design principles of structured programming and relational data design for metadata and definition data</a:t>
            </a:r>
          </a:p>
          <a:p>
            <a:r>
              <a:rPr lang="en-US" dirty="0"/>
              <a:t>The ability to see those underlying patterns and write code to those patterns</a:t>
            </a:r>
          </a:p>
          <a:p>
            <a:r>
              <a:rPr lang="en-US" dirty="0"/>
              <a:t>A much deeper knowledge of SAS that required by study programming.  Don’t expect study programming techniques to be able to meet the requirements of meta-programming</a:t>
            </a:r>
          </a:p>
        </p:txBody>
      </p:sp>
    </p:spTree>
    <p:extLst>
      <p:ext uri="{BB962C8B-B14F-4D97-AF65-F5344CB8AC3E}">
        <p14:creationId xmlns:p14="http://schemas.microsoft.com/office/powerpoint/2010/main" val="122370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5933"/>
          </a:xfrm>
        </p:spPr>
        <p:txBody>
          <a:bodyPr>
            <a:normAutofit/>
          </a:bodyPr>
          <a:lstStyle/>
          <a:p>
            <a:r>
              <a:rPr lang="en-US" dirty="0"/>
              <a:t>Single-use programs hard-code names of variables and data sets</a:t>
            </a:r>
          </a:p>
          <a:p>
            <a:r>
              <a:rPr lang="en-US" dirty="0"/>
              <a:t>The next step is to parameterize names and use macro variable substitution in the code.  This will enable the use of your code on a wider scope of data, even when variable names change</a:t>
            </a:r>
          </a:p>
          <a:p>
            <a:r>
              <a:rPr lang="en-US" dirty="0"/>
              <a:t>Now assign a default value to the macro parameters so that the parameter does not need to be specified in typical copies.</a:t>
            </a:r>
          </a:p>
          <a:p>
            <a:r>
              <a:rPr lang="en-US" dirty="0"/>
              <a:t>if </a:t>
            </a:r>
            <a:r>
              <a:rPr lang="en-US" dirty="0" err="1"/>
              <a:t>aestrtdt</a:t>
            </a:r>
            <a:r>
              <a:rPr lang="en-US" dirty="0"/>
              <a:t> &gt;= </a:t>
            </a:r>
            <a:r>
              <a:rPr lang="en-US" dirty="0" err="1"/>
              <a:t>randdt</a:t>
            </a:r>
            <a:r>
              <a:rPr lang="en-US" dirty="0"/>
              <a:t> then </a:t>
            </a:r>
            <a:r>
              <a:rPr lang="en-US" dirty="0" err="1"/>
              <a:t>teae</a:t>
            </a:r>
            <a:r>
              <a:rPr lang="en-US" dirty="0"/>
              <a:t> = 1;  else </a:t>
            </a:r>
            <a:r>
              <a:rPr lang="en-US" dirty="0" err="1"/>
              <a:t>teae</a:t>
            </a:r>
            <a:r>
              <a:rPr lang="en-US" dirty="0"/>
              <a:t> = 0;</a:t>
            </a:r>
          </a:p>
          <a:p>
            <a:r>
              <a:rPr lang="en-US" dirty="0"/>
              <a:t>If &amp;</a:t>
            </a:r>
            <a:r>
              <a:rPr lang="en-US" dirty="0" err="1"/>
              <a:t>aestrtdt</a:t>
            </a:r>
            <a:r>
              <a:rPr lang="en-US" dirty="0"/>
              <a:t> &gt;- &amp;</a:t>
            </a:r>
            <a:r>
              <a:rPr lang="en-US" dirty="0" err="1"/>
              <a:t>randdt</a:t>
            </a:r>
            <a:r>
              <a:rPr lang="en-US" dirty="0"/>
              <a:t> then &amp;</a:t>
            </a:r>
            <a:r>
              <a:rPr lang="en-US" dirty="0" err="1"/>
              <a:t>teae</a:t>
            </a:r>
            <a:r>
              <a:rPr lang="en-US" dirty="0"/>
              <a:t> = 1;  else &amp;</a:t>
            </a:r>
            <a:r>
              <a:rPr lang="en-US" dirty="0" err="1"/>
              <a:t>teae</a:t>
            </a:r>
            <a:r>
              <a:rPr lang="en-US" dirty="0"/>
              <a:t> = 0;</a:t>
            </a:r>
          </a:p>
          <a:p>
            <a:r>
              <a:rPr lang="en-US" dirty="0"/>
              <a:t>%macro </a:t>
            </a:r>
            <a:r>
              <a:rPr lang="en-US" dirty="0" err="1"/>
              <a:t>teae</a:t>
            </a:r>
            <a:r>
              <a:rPr lang="en-US" dirty="0"/>
              <a:t> (</a:t>
            </a:r>
            <a:r>
              <a:rPr lang="en-US" dirty="0" err="1"/>
              <a:t>aestrtdt</a:t>
            </a:r>
            <a:r>
              <a:rPr lang="en-US" dirty="0"/>
              <a:t>=</a:t>
            </a:r>
            <a:r>
              <a:rPr lang="en-US" dirty="0" err="1"/>
              <a:t>aestrtdt,randdt</a:t>
            </a:r>
            <a:r>
              <a:rPr lang="en-US" dirty="0"/>
              <a:t>=</a:t>
            </a:r>
            <a:r>
              <a:rPr lang="en-US" dirty="0" err="1"/>
              <a:t>randdt,teae</a:t>
            </a:r>
            <a:r>
              <a:rPr lang="en-US" dirty="0"/>
              <a:t>=</a:t>
            </a:r>
            <a:r>
              <a:rPr lang="en-US" dirty="0" err="1"/>
              <a:t>teae</a:t>
            </a:r>
            <a:r>
              <a:rPr lang="en-US" dirty="0"/>
              <a:t>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896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Names Even Better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Not quite to the end yet …</a:t>
            </a:r>
          </a:p>
          <a:p>
            <a:r>
              <a:rPr lang="en-US" dirty="0"/>
              <a:t>This approach is a good step but when variable names are non-standard the programmer calling the macro needs to specify the same information repeatedly</a:t>
            </a:r>
          </a:p>
          <a:p>
            <a:r>
              <a:rPr lang="en-US" dirty="0"/>
              <a:t>So, save the names in a data set … now we are starting some simple metadata</a:t>
            </a:r>
          </a:p>
          <a:p>
            <a:r>
              <a:rPr lang="en-US" dirty="0"/>
              <a:t>data _null_;</a:t>
            </a:r>
          </a:p>
          <a:p>
            <a:r>
              <a:rPr lang="en-US" dirty="0"/>
              <a:t>  set metadata (where = (</a:t>
            </a:r>
            <a:r>
              <a:rPr lang="en-US" dirty="0" err="1"/>
              <a:t>dsn</a:t>
            </a:r>
            <a:r>
              <a:rPr lang="en-US" dirty="0"/>
              <a:t>=‘AE’);</a:t>
            </a:r>
          </a:p>
          <a:p>
            <a:r>
              <a:rPr lang="en-US" dirty="0"/>
              <a:t>  call </a:t>
            </a:r>
            <a:r>
              <a:rPr lang="en-US" dirty="0" err="1"/>
              <a:t>symputx</a:t>
            </a:r>
            <a:r>
              <a:rPr lang="en-US" dirty="0"/>
              <a:t>(‘</a:t>
            </a:r>
            <a:r>
              <a:rPr lang="en-US" dirty="0" err="1"/>
              <a:t>aestrtdt</a:t>
            </a:r>
            <a:r>
              <a:rPr lang="en-US" dirty="0"/>
              <a:t>’,</a:t>
            </a:r>
            <a:r>
              <a:rPr lang="en-US" dirty="0" err="1"/>
              <a:t>aestrtdt</a:t>
            </a:r>
            <a:r>
              <a:rPr lang="en-US" dirty="0"/>
              <a:t>,’l);</a:t>
            </a:r>
          </a:p>
          <a:p>
            <a:r>
              <a:rPr lang="en-US" dirty="0"/>
              <a:t>run;</a:t>
            </a:r>
          </a:p>
        </p:txBody>
      </p:sp>
    </p:spTree>
    <p:extLst>
      <p:ext uri="{BB962C8B-B14F-4D97-AF65-F5344CB8AC3E}">
        <p14:creationId xmlns:p14="http://schemas.microsoft.com/office/powerpoint/2010/main" val="4123061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4362" y="629937"/>
            <a:ext cx="9603275" cy="1115736"/>
          </a:xfrm>
        </p:spPr>
        <p:txBody>
          <a:bodyPr/>
          <a:lstStyle/>
          <a:p>
            <a:pPr algn="ctr"/>
            <a:r>
              <a:rPr lang="en-US" dirty="0"/>
              <a:t>Confirmation and “Bullet-Proofing”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78677"/>
            <a:ext cx="10515600" cy="4322618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What if the user is wrong?</a:t>
            </a:r>
          </a:p>
          <a:p>
            <a:r>
              <a:rPr lang="en-US" dirty="0"/>
              <a:t>proc contents data = &amp;data  out = contents  </a:t>
            </a:r>
            <a:r>
              <a:rPr lang="en-US" dirty="0" err="1"/>
              <a:t>noprint</a:t>
            </a:r>
            <a:r>
              <a:rPr lang="en-US" dirty="0"/>
              <a:t>;</a:t>
            </a:r>
          </a:p>
          <a:p>
            <a:r>
              <a:rPr lang="en-US" dirty="0"/>
              <a:t>run;</a:t>
            </a:r>
          </a:p>
          <a:p>
            <a:r>
              <a:rPr lang="en-US" dirty="0"/>
              <a:t>data _null_;</a:t>
            </a:r>
          </a:p>
          <a:p>
            <a:r>
              <a:rPr lang="en-US" dirty="0"/>
              <a:t> </a:t>
            </a:r>
            <a:r>
              <a:rPr lang="en-US" dirty="0"/>
              <a:t> if _n_ = 1 then </a:t>
            </a:r>
            <a:r>
              <a:rPr lang="en-US" dirty="0" err="1"/>
              <a:t>has_aestrtdt</a:t>
            </a:r>
            <a:r>
              <a:rPr lang="en-US" dirty="0"/>
              <a:t> = 0;</a:t>
            </a:r>
          </a:p>
          <a:p>
            <a:r>
              <a:rPr lang="en-US" dirty="0"/>
              <a:t> </a:t>
            </a:r>
            <a:r>
              <a:rPr lang="en-US" dirty="0"/>
              <a:t> if </a:t>
            </a:r>
            <a:r>
              <a:rPr lang="en-US" dirty="0" err="1"/>
              <a:t>eof</a:t>
            </a:r>
            <a:r>
              <a:rPr lang="en-US" dirty="0"/>
              <a:t> then call </a:t>
            </a:r>
            <a:r>
              <a:rPr lang="en-US" dirty="0" err="1"/>
              <a:t>symputx</a:t>
            </a:r>
            <a:r>
              <a:rPr lang="en-US" dirty="0"/>
              <a:t>(‘has_</a:t>
            </a:r>
            <a:r>
              <a:rPr lang="en-US" dirty="0" err="1"/>
              <a:t>aestrtdt</a:t>
            </a:r>
            <a:r>
              <a:rPr lang="en-US" dirty="0"/>
              <a:t>’,has_</a:t>
            </a:r>
            <a:r>
              <a:rPr lang="en-US" dirty="0" err="1"/>
              <a:t>aestrtdt</a:t>
            </a:r>
            <a:r>
              <a:rPr lang="en-US" dirty="0"/>
              <a:t>,’L’);</a:t>
            </a:r>
          </a:p>
          <a:p>
            <a:r>
              <a:rPr lang="en-US" dirty="0"/>
              <a:t>  set contents end = </a:t>
            </a:r>
            <a:r>
              <a:rPr lang="en-US" dirty="0" err="1"/>
              <a:t>eof</a:t>
            </a:r>
            <a:r>
              <a:rPr lang="en-US" dirty="0"/>
              <a:t>;</a:t>
            </a:r>
          </a:p>
          <a:p>
            <a:r>
              <a:rPr lang="en-US" dirty="0"/>
              <a:t>  if </a:t>
            </a:r>
            <a:r>
              <a:rPr lang="en-US" dirty="0" err="1"/>
              <a:t>upcase</a:t>
            </a:r>
            <a:r>
              <a:rPr lang="en-US" dirty="0"/>
              <a:t>(name) = </a:t>
            </a:r>
            <a:r>
              <a:rPr lang="en-US" dirty="0" err="1"/>
              <a:t>upcase</a:t>
            </a:r>
            <a:r>
              <a:rPr lang="en-US" dirty="0"/>
              <a:t>(“&amp;</a:t>
            </a:r>
            <a:r>
              <a:rPr lang="en-US" dirty="0" err="1"/>
              <a:t>aestrtdt</a:t>
            </a:r>
            <a:r>
              <a:rPr lang="en-US" dirty="0"/>
              <a:t>”) then </a:t>
            </a:r>
            <a:r>
              <a:rPr lang="en-US" dirty="0" err="1"/>
              <a:t>has_aestrtdt</a:t>
            </a:r>
            <a:r>
              <a:rPr lang="en-US" dirty="0"/>
              <a:t> = 1;</a:t>
            </a:r>
          </a:p>
          <a:p>
            <a:r>
              <a:rPr lang="en-US" dirty="0"/>
              <a:t>  retain has_:;</a:t>
            </a:r>
          </a:p>
          <a:p>
            <a:r>
              <a:rPr lang="en-US" dirty="0"/>
              <a:t>run;</a:t>
            </a:r>
          </a:p>
          <a:p>
            <a:r>
              <a:rPr lang="en-US" dirty="0"/>
              <a:t>%if ^ &amp;</a:t>
            </a:r>
            <a:r>
              <a:rPr lang="en-US" dirty="0" err="1"/>
              <a:t>has_aestrtdt</a:t>
            </a:r>
            <a:r>
              <a:rPr lang="en-US" dirty="0"/>
              <a:t> %then %let </a:t>
            </a:r>
            <a:r>
              <a:rPr lang="en-US" dirty="0" err="1"/>
              <a:t>aestrtdt</a:t>
            </a:r>
            <a:r>
              <a:rPr lang="en-US" dirty="0"/>
              <a:t> =;</a:t>
            </a:r>
          </a:p>
          <a:p>
            <a:r>
              <a:rPr lang="en-US" dirty="0"/>
              <a:t>Take extra time to add these kinds of checks to make the meta-program easier to use</a:t>
            </a:r>
          </a:p>
        </p:txBody>
      </p:sp>
    </p:spTree>
    <p:extLst>
      <p:ext uri="{BB962C8B-B14F-4D97-AF65-F5344CB8AC3E}">
        <p14:creationId xmlns:p14="http://schemas.microsoft.com/office/powerpoint/2010/main" val="385677901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234</TotalTime>
  <Words>961</Words>
  <Application>Microsoft Office PowerPoint</Application>
  <PresentationFormat>Widescreen</PresentationFormat>
  <Paragraphs>82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Gill Sans MT</vt:lpstr>
      <vt:lpstr>Gallery</vt:lpstr>
      <vt:lpstr>Meta-Programming</vt:lpstr>
      <vt:lpstr>What’s it all about?</vt:lpstr>
      <vt:lpstr>An Example Project – Creating Define Files</vt:lpstr>
      <vt:lpstr>Steps in the Process</vt:lpstr>
      <vt:lpstr>Meta-programming to Create Technology</vt:lpstr>
      <vt:lpstr>Required Skills to be a Meta-Programmer</vt:lpstr>
      <vt:lpstr>Names</vt:lpstr>
      <vt:lpstr>Names Even Better</vt:lpstr>
      <vt:lpstr>Confirmation and “Bullet-Proofing”</vt:lpstr>
      <vt:lpstr>What Else Can Parameters and Metadata Do?</vt:lpstr>
      <vt:lpstr>Multi-Use of Metadata</vt:lpstr>
      <vt:lpstr>Processing codelist ranges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Meta-Programming</dc:title>
  <dc:creator>Greg Steffens</dc:creator>
  <cp:lastModifiedBy>Greg Steffens</cp:lastModifiedBy>
  <cp:revision>26</cp:revision>
  <dcterms:created xsi:type="dcterms:W3CDTF">2017-08-31T02:14:09Z</dcterms:created>
  <dcterms:modified xsi:type="dcterms:W3CDTF">2017-08-31T06:08:19Z</dcterms:modified>
</cp:coreProperties>
</file>