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63" r:id="rId3"/>
    <p:sldId id="257" r:id="rId4"/>
    <p:sldId id="262" r:id="rId5"/>
    <p:sldId id="258" r:id="rId6"/>
    <p:sldId id="261" r:id="rId7"/>
    <p:sldId id="260" r:id="rId8"/>
    <p:sldId id="259" r:id="rId9"/>
    <p:sldId id="264" r:id="rId10"/>
    <p:sldId id="265" r:id="rId11"/>
    <p:sldId id="267"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70" d="100"/>
          <a:sy n="70" d="100"/>
        </p:scale>
        <p:origin x="8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FE664-98D5-46A5-B8DF-473A229D43A1}" type="datetimeFigureOut">
              <a:rPr lang="en-US" smtClean="0"/>
              <a:t>2/21/2018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8A51E5-C894-441E-A247-4E855FB932D6}" type="slidenum">
              <a:rPr lang="en-US" smtClean="0"/>
              <a:t>‹#›</a:t>
            </a:fld>
            <a:endParaRPr lang="en-US"/>
          </a:p>
        </p:txBody>
      </p:sp>
    </p:spTree>
    <p:extLst>
      <p:ext uri="{BB962C8B-B14F-4D97-AF65-F5344CB8AC3E}">
        <p14:creationId xmlns:p14="http://schemas.microsoft.com/office/powerpoint/2010/main" val="349484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D9B4DB-0A1E-4B15-8CAF-E610BF69F088}"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35283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B2EBB7-FFEF-4D84-B04C-8BF78EBCBB11}" type="datetime1">
              <a:rPr lang="en-US" smtClean="0"/>
              <a:t>2/21/2018</a:t>
            </a:fld>
            <a:endParaRPr lang="en-US"/>
          </a:p>
        </p:txBody>
      </p:sp>
      <p:sp>
        <p:nvSpPr>
          <p:cNvPr id="6" name="Footer Placeholder 5"/>
          <p:cNvSpPr>
            <a:spLocks noGrp="1"/>
          </p:cNvSpPr>
          <p:nvPr>
            <p:ph type="ftr" sz="quarter" idx="11"/>
          </p:nvPr>
        </p:nvSpPr>
        <p:spPr/>
        <p:txBody>
          <a:bodyPr/>
          <a:lstStyle/>
          <a:p>
            <a:r>
              <a:rPr lang="en-US"/>
              <a:t>Noumena Solutions</a:t>
            </a:r>
          </a:p>
        </p:txBody>
      </p:sp>
      <p:sp>
        <p:nvSpPr>
          <p:cNvPr id="7" name="Slide Number Placeholder 6"/>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44006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54FAA83-0D05-4BE6-B8C3-2A2496F13414}"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133008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B533F5D-4D6A-4ED8-91D6-FC9F53B2E8EA}"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3371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BBABE0-5470-41CD-8B0C-65B13CC56363}"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130648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9E589A-2727-4D45-B6AC-18B329F433DC}" type="datetime1">
              <a:rPr lang="en-US" smtClean="0"/>
              <a:t>2/21/2018</a:t>
            </a:fld>
            <a:endParaRPr lang="en-US"/>
          </a:p>
        </p:txBody>
      </p:sp>
      <p:sp>
        <p:nvSpPr>
          <p:cNvPr id="4"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96650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946BB96-8137-47AA-AF5B-BD307167E302}" type="datetime1">
              <a:rPr lang="en-US" smtClean="0"/>
              <a:t>2/21/2018</a:t>
            </a:fld>
            <a:endParaRPr lang="en-US"/>
          </a:p>
        </p:txBody>
      </p:sp>
      <p:sp>
        <p:nvSpPr>
          <p:cNvPr id="4"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11856001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FB49-0F74-4DE1-AA48-2ED143D51D65}"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3457857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BE1889-A7E9-484E-BEFF-8CCDE7D0F8E9}"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358808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C81E70F-30FD-41D2-A88C-1CE2CE5B4553}"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43088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97A91A-FC7A-4F2E-A879-4DC5D45483CA}" type="datetime1">
              <a:rPr lang="en-US" smtClean="0"/>
              <a:t>2/21/2018</a:t>
            </a:fld>
            <a:endParaRPr lang="en-US"/>
          </a:p>
        </p:txBody>
      </p:sp>
      <p:sp>
        <p:nvSpPr>
          <p:cNvPr id="5" name="Footer Placeholder 4"/>
          <p:cNvSpPr>
            <a:spLocks noGrp="1"/>
          </p:cNvSpPr>
          <p:nvPr>
            <p:ph type="ftr" sz="quarter" idx="11"/>
          </p:nvPr>
        </p:nvSpPr>
        <p:spPr/>
        <p:txBody>
          <a:bodyPr/>
          <a:lstStyle/>
          <a:p>
            <a:r>
              <a:rPr lang="en-US"/>
              <a:t>Noumena Solutions</a:t>
            </a:r>
          </a:p>
        </p:txBody>
      </p:sp>
      <p:sp>
        <p:nvSpPr>
          <p:cNvPr id="6" name="Slide Number Placeholder 5"/>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01652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75EBDE-70DD-47A3-9132-48F8C5C05FD2}" type="datetime1">
              <a:rPr lang="en-US" smtClean="0"/>
              <a:t>2/21/2018</a:t>
            </a:fld>
            <a:endParaRPr lang="en-US"/>
          </a:p>
        </p:txBody>
      </p:sp>
      <p:sp>
        <p:nvSpPr>
          <p:cNvPr id="6" name="Footer Placeholder 5"/>
          <p:cNvSpPr>
            <a:spLocks noGrp="1"/>
          </p:cNvSpPr>
          <p:nvPr>
            <p:ph type="ftr" sz="quarter" idx="11"/>
          </p:nvPr>
        </p:nvSpPr>
        <p:spPr/>
        <p:txBody>
          <a:bodyPr/>
          <a:lstStyle/>
          <a:p>
            <a:r>
              <a:rPr lang="en-US"/>
              <a:t>Noumena Solutions</a:t>
            </a:r>
          </a:p>
        </p:txBody>
      </p:sp>
      <p:sp>
        <p:nvSpPr>
          <p:cNvPr id="7" name="Slide Number Placeholder 6"/>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182723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69EA63-CE15-45F4-97F2-3D6E5AA8D62D}" type="datetime1">
              <a:rPr lang="en-US" smtClean="0"/>
              <a:t>2/21/2018</a:t>
            </a:fld>
            <a:endParaRPr lang="en-US"/>
          </a:p>
        </p:txBody>
      </p:sp>
      <p:sp>
        <p:nvSpPr>
          <p:cNvPr id="8" name="Footer Placeholder 7"/>
          <p:cNvSpPr>
            <a:spLocks noGrp="1"/>
          </p:cNvSpPr>
          <p:nvPr>
            <p:ph type="ftr" sz="quarter" idx="11"/>
          </p:nvPr>
        </p:nvSpPr>
        <p:spPr/>
        <p:txBody>
          <a:bodyPr/>
          <a:lstStyle/>
          <a:p>
            <a:r>
              <a:rPr lang="en-US"/>
              <a:t>Noumena Solutions</a:t>
            </a:r>
          </a:p>
        </p:txBody>
      </p:sp>
      <p:sp>
        <p:nvSpPr>
          <p:cNvPr id="9" name="Slide Number Placeholder 8"/>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124488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B7BD441-45FC-444C-8526-C6E0262FD44C}" type="datetime1">
              <a:rPr lang="en-US" smtClean="0"/>
              <a:t>2/21/2018</a:t>
            </a:fld>
            <a:endParaRPr lang="en-US"/>
          </a:p>
        </p:txBody>
      </p:sp>
      <p:sp>
        <p:nvSpPr>
          <p:cNvPr id="5" name="Footer Placeholder 3"/>
          <p:cNvSpPr>
            <a:spLocks noGrp="1"/>
          </p:cNvSpPr>
          <p:nvPr>
            <p:ph type="ftr" sz="quarter" idx="11"/>
          </p:nvPr>
        </p:nvSpPr>
        <p:spPr/>
        <p:txBody>
          <a:bodyPr/>
          <a:lstStyle/>
          <a:p>
            <a:r>
              <a:rPr lang="en-US"/>
              <a:t>Noumena Solutions</a:t>
            </a:r>
          </a:p>
        </p:txBody>
      </p:sp>
      <p:sp>
        <p:nvSpPr>
          <p:cNvPr id="6" name="Slide Number Placeholder 4"/>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84517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7179EBB-5F8D-44EA-A66A-843CAAD791B0}" type="datetime1">
              <a:rPr lang="en-US" smtClean="0"/>
              <a:t>2/21/2018</a:t>
            </a:fld>
            <a:endParaRPr lang="en-US"/>
          </a:p>
        </p:txBody>
      </p:sp>
      <p:sp>
        <p:nvSpPr>
          <p:cNvPr id="5" name="Footer Placeholder 2"/>
          <p:cNvSpPr>
            <a:spLocks noGrp="1"/>
          </p:cNvSpPr>
          <p:nvPr>
            <p:ph type="ftr" sz="quarter" idx="11"/>
          </p:nvPr>
        </p:nvSpPr>
        <p:spPr/>
        <p:txBody>
          <a:bodyPr/>
          <a:lstStyle/>
          <a:p>
            <a:r>
              <a:rPr lang="en-US"/>
              <a:t>Noumena Solutions</a:t>
            </a:r>
          </a:p>
        </p:txBody>
      </p:sp>
      <p:sp>
        <p:nvSpPr>
          <p:cNvPr id="6" name="Slide Number Placeholder 3"/>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2012525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457F9FD-B92D-4BE9-BA83-D717897B7594}" type="datetime1">
              <a:rPr lang="en-US" smtClean="0"/>
              <a:t>2/21/2018</a:t>
            </a:fld>
            <a:endParaRPr lang="en-US"/>
          </a:p>
        </p:txBody>
      </p:sp>
      <p:sp>
        <p:nvSpPr>
          <p:cNvPr id="5" name="Footer Placeholder 5"/>
          <p:cNvSpPr>
            <a:spLocks noGrp="1"/>
          </p:cNvSpPr>
          <p:nvPr>
            <p:ph type="ftr" sz="quarter" idx="11"/>
          </p:nvPr>
        </p:nvSpPr>
        <p:spPr/>
        <p:txBody>
          <a:bodyPr/>
          <a:lstStyle/>
          <a:p>
            <a:r>
              <a:rPr lang="en-US"/>
              <a:t>Noumena Solutions</a:t>
            </a:r>
          </a:p>
        </p:txBody>
      </p:sp>
      <p:sp>
        <p:nvSpPr>
          <p:cNvPr id="6" name="Slide Number Placeholder 6"/>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4019376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9B8F21-235A-4323-A1FD-6B3A6449BAD4}" type="datetime1">
              <a:rPr lang="en-US" smtClean="0"/>
              <a:t>2/21/2018</a:t>
            </a:fld>
            <a:endParaRPr lang="en-US"/>
          </a:p>
        </p:txBody>
      </p:sp>
      <p:sp>
        <p:nvSpPr>
          <p:cNvPr id="6" name="Footer Placeholder 5"/>
          <p:cNvSpPr>
            <a:spLocks noGrp="1"/>
          </p:cNvSpPr>
          <p:nvPr>
            <p:ph type="ftr" sz="quarter" idx="11"/>
          </p:nvPr>
        </p:nvSpPr>
        <p:spPr/>
        <p:txBody>
          <a:bodyPr/>
          <a:lstStyle/>
          <a:p>
            <a:r>
              <a:rPr lang="en-US"/>
              <a:t>Noumena Solutions</a:t>
            </a:r>
          </a:p>
        </p:txBody>
      </p:sp>
      <p:sp>
        <p:nvSpPr>
          <p:cNvPr id="7" name="Slide Number Placeholder 6"/>
          <p:cNvSpPr>
            <a:spLocks noGrp="1"/>
          </p:cNvSpPr>
          <p:nvPr>
            <p:ph type="sldNum" sz="quarter" idx="12"/>
          </p:nvPr>
        </p:nvSpPr>
        <p:spPr/>
        <p:txBody>
          <a:bodyPr/>
          <a:lstStyle/>
          <a:p>
            <a:fld id="{89933A91-9AAF-48E9-AE83-9CD497494B66}" type="slidenum">
              <a:rPr lang="en-US" smtClean="0"/>
              <a:t>‹#›</a:t>
            </a:fld>
            <a:endParaRPr lang="en-US"/>
          </a:p>
        </p:txBody>
      </p:sp>
    </p:spTree>
    <p:extLst>
      <p:ext uri="{BB962C8B-B14F-4D97-AF65-F5344CB8AC3E}">
        <p14:creationId xmlns:p14="http://schemas.microsoft.com/office/powerpoint/2010/main" val="329813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1B610F9-5987-4903-956F-66A89EA69972}" type="datetime1">
              <a:rPr lang="en-US" smtClean="0"/>
              <a:t>2/21/2018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Noumena Solutions</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933A91-9AAF-48E9-AE83-9CD497494B66}" type="slidenum">
              <a:rPr lang="en-US" smtClean="0"/>
              <a:t>‹#›</a:t>
            </a:fld>
            <a:endParaRPr lang="en-US"/>
          </a:p>
        </p:txBody>
      </p:sp>
    </p:spTree>
    <p:extLst>
      <p:ext uri="{BB962C8B-B14F-4D97-AF65-F5344CB8AC3E}">
        <p14:creationId xmlns:p14="http://schemas.microsoft.com/office/powerpoint/2010/main" val="38099323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Noumena.solutions@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4347-7D16-493F-8A45-792BD67616CE}"/>
              </a:ext>
            </a:extLst>
          </p:cNvPr>
          <p:cNvSpPr>
            <a:spLocks noGrp="1"/>
          </p:cNvSpPr>
          <p:nvPr>
            <p:ph type="ctrTitle"/>
          </p:nvPr>
        </p:nvSpPr>
        <p:spPr/>
        <p:txBody>
          <a:bodyPr/>
          <a:lstStyle/>
          <a:p>
            <a:r>
              <a:rPr lang="en-US" dirty="0"/>
              <a:t>Some ways to encourage quality programming</a:t>
            </a:r>
          </a:p>
        </p:txBody>
      </p:sp>
      <p:sp>
        <p:nvSpPr>
          <p:cNvPr id="3" name="Subtitle 2">
            <a:extLst>
              <a:ext uri="{FF2B5EF4-FFF2-40B4-BE49-F238E27FC236}">
                <a16:creationId xmlns:a16="http://schemas.microsoft.com/office/drawing/2014/main" id="{A9E05E8D-C2BC-436E-AAEA-D40518C6B8DD}"/>
              </a:ext>
            </a:extLst>
          </p:cNvPr>
          <p:cNvSpPr>
            <a:spLocks noGrp="1"/>
          </p:cNvSpPr>
          <p:nvPr>
            <p:ph type="subTitle" idx="1"/>
          </p:nvPr>
        </p:nvSpPr>
        <p:spPr/>
        <p:txBody>
          <a:bodyPr/>
          <a:lstStyle/>
          <a:p>
            <a:r>
              <a:rPr lang="en-US" dirty="0"/>
              <a:t>Greg </a:t>
            </a:r>
            <a:r>
              <a:rPr lang="en-US" dirty="0" err="1"/>
              <a:t>steffens</a:t>
            </a:r>
            <a:endParaRPr lang="en-US" dirty="0"/>
          </a:p>
          <a:p>
            <a:r>
              <a:rPr lang="en-US" dirty="0"/>
              <a:t>Noumena solutions</a:t>
            </a:r>
          </a:p>
        </p:txBody>
      </p:sp>
    </p:spTree>
    <p:extLst>
      <p:ext uri="{BB962C8B-B14F-4D97-AF65-F5344CB8AC3E}">
        <p14:creationId xmlns:p14="http://schemas.microsoft.com/office/powerpoint/2010/main" val="148359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EB91-4F8A-4A25-8F4D-009E8416964B}"/>
              </a:ext>
            </a:extLst>
          </p:cNvPr>
          <p:cNvSpPr>
            <a:spLocks noGrp="1"/>
          </p:cNvSpPr>
          <p:nvPr>
            <p:ph type="title"/>
          </p:nvPr>
        </p:nvSpPr>
        <p:spPr/>
        <p:txBody>
          <a:bodyPr/>
          <a:lstStyle/>
          <a:p>
            <a:r>
              <a:rPr lang="en-US" dirty="0"/>
              <a:t>Define xml </a:t>
            </a:r>
            <a:r>
              <a:rPr lang="en-US" dirty="0" err="1"/>
              <a:t>SignificantDigits</a:t>
            </a:r>
            <a:endParaRPr lang="en-US" dirty="0"/>
          </a:p>
        </p:txBody>
      </p:sp>
      <p:sp>
        <p:nvSpPr>
          <p:cNvPr id="3" name="Content Placeholder 2">
            <a:extLst>
              <a:ext uri="{FF2B5EF4-FFF2-40B4-BE49-F238E27FC236}">
                <a16:creationId xmlns:a16="http://schemas.microsoft.com/office/drawing/2014/main" id="{F4F68490-BC4B-4CB0-B702-3CA0D7BB586D}"/>
              </a:ext>
            </a:extLst>
          </p:cNvPr>
          <p:cNvSpPr>
            <a:spLocks noGrp="1"/>
          </p:cNvSpPr>
          <p:nvPr>
            <p:ph idx="1"/>
          </p:nvPr>
        </p:nvSpPr>
        <p:spPr/>
        <p:txBody>
          <a:bodyPr/>
          <a:lstStyle/>
          <a:p>
            <a:pPr marL="0" indent="0">
              <a:buNone/>
            </a:pPr>
            <a:endParaRPr lang="en-US" dirty="0"/>
          </a:p>
        </p:txBody>
      </p:sp>
      <p:sp>
        <p:nvSpPr>
          <p:cNvPr id="4" name="Footer Placeholder 3">
            <a:extLst>
              <a:ext uri="{FF2B5EF4-FFF2-40B4-BE49-F238E27FC236}">
                <a16:creationId xmlns:a16="http://schemas.microsoft.com/office/drawing/2014/main" id="{61B9B97A-47C6-4560-9F76-7B1ECA729732}"/>
              </a:ext>
            </a:extLst>
          </p:cNvPr>
          <p:cNvSpPr>
            <a:spLocks noGrp="1"/>
          </p:cNvSpPr>
          <p:nvPr>
            <p:ph type="ftr" sz="quarter" idx="11"/>
          </p:nvPr>
        </p:nvSpPr>
        <p:spPr/>
        <p:txBody>
          <a:bodyPr/>
          <a:lstStyle/>
          <a:p>
            <a:r>
              <a:rPr lang="en-US"/>
              <a:t>Noumena Solutions</a:t>
            </a:r>
          </a:p>
        </p:txBody>
      </p:sp>
      <p:sp>
        <p:nvSpPr>
          <p:cNvPr id="5" name="Rectangle 4">
            <a:extLst>
              <a:ext uri="{FF2B5EF4-FFF2-40B4-BE49-F238E27FC236}">
                <a16:creationId xmlns:a16="http://schemas.microsoft.com/office/drawing/2014/main" id="{106DE19B-501C-431E-81D5-E2D6C92983E1}"/>
              </a:ext>
            </a:extLst>
          </p:cNvPr>
          <p:cNvSpPr/>
          <p:nvPr/>
        </p:nvSpPr>
        <p:spPr>
          <a:xfrm>
            <a:off x="1314450" y="2690336"/>
            <a:ext cx="7829550" cy="1477328"/>
          </a:xfrm>
          <a:prstGeom prst="rect">
            <a:avLst/>
          </a:prstGeom>
        </p:spPr>
        <p:txBody>
          <a:bodyPr wrap="square">
            <a:spAutoFit/>
          </a:bodyPr>
          <a:lstStyle/>
          <a:p>
            <a:r>
              <a:rPr lang="en-US" dirty="0"/>
              <a:t>The number of digits following the decimal point in a floating point number. </a:t>
            </a:r>
          </a:p>
          <a:p>
            <a:r>
              <a:rPr lang="en-US" dirty="0"/>
              <a:t> </a:t>
            </a:r>
          </a:p>
          <a:p>
            <a:r>
              <a:rPr lang="en-US" dirty="0"/>
              <a:t>Business Rule:  When </a:t>
            </a:r>
            <a:r>
              <a:rPr lang="en-US" dirty="0" err="1"/>
              <a:t>DataType</a:t>
            </a:r>
            <a:r>
              <a:rPr lang="en-US" dirty="0"/>
              <a:t> is float both Length and </a:t>
            </a:r>
            <a:r>
              <a:rPr lang="en-US" dirty="0" err="1"/>
              <a:t>SignificantDigits</a:t>
            </a:r>
            <a:r>
              <a:rPr lang="en-US" dirty="0"/>
              <a:t> must be provided. </a:t>
            </a:r>
          </a:p>
        </p:txBody>
      </p:sp>
    </p:spTree>
    <p:extLst>
      <p:ext uri="{BB962C8B-B14F-4D97-AF65-F5344CB8AC3E}">
        <p14:creationId xmlns:p14="http://schemas.microsoft.com/office/powerpoint/2010/main" val="154569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F70A-FBF8-45E3-B729-D62A822F330F}"/>
              </a:ext>
            </a:extLst>
          </p:cNvPr>
          <p:cNvSpPr>
            <a:spLocks noGrp="1"/>
          </p:cNvSpPr>
          <p:nvPr>
            <p:ph type="title"/>
          </p:nvPr>
        </p:nvSpPr>
        <p:spPr>
          <a:xfrm>
            <a:off x="428625" y="452718"/>
            <a:ext cx="9622209" cy="1400530"/>
          </a:xfrm>
        </p:spPr>
        <p:txBody>
          <a:bodyPr/>
          <a:lstStyle/>
          <a:p>
            <a:r>
              <a:rPr lang="en-US" dirty="0"/>
              <a:t>Programmatic Derivation from Data</a:t>
            </a:r>
          </a:p>
        </p:txBody>
      </p:sp>
      <p:sp>
        <p:nvSpPr>
          <p:cNvPr id="3" name="Content Placeholder 2">
            <a:extLst>
              <a:ext uri="{FF2B5EF4-FFF2-40B4-BE49-F238E27FC236}">
                <a16:creationId xmlns:a16="http://schemas.microsoft.com/office/drawing/2014/main" id="{24B5422D-3E58-4CA9-9B0A-5E177C8994A6}"/>
              </a:ext>
            </a:extLst>
          </p:cNvPr>
          <p:cNvSpPr>
            <a:spLocks noGrp="1"/>
          </p:cNvSpPr>
          <p:nvPr>
            <p:ph idx="1"/>
          </p:nvPr>
        </p:nvSpPr>
        <p:spPr/>
        <p:txBody>
          <a:bodyPr/>
          <a:lstStyle/>
          <a:p>
            <a:r>
              <a:rPr lang="en-US" dirty="0"/>
              <a:t>The </a:t>
            </a:r>
            <a:r>
              <a:rPr lang="en-US" dirty="0" err="1"/>
              <a:t>DataType</a:t>
            </a:r>
            <a:r>
              <a:rPr lang="en-US" dirty="0"/>
              <a:t> and </a:t>
            </a:r>
            <a:r>
              <a:rPr lang="en-US" dirty="0" err="1"/>
              <a:t>SignificantDigits</a:t>
            </a:r>
            <a:r>
              <a:rPr lang="en-US" dirty="0"/>
              <a:t> can be programmatically determined from the data sets</a:t>
            </a:r>
          </a:p>
          <a:p>
            <a:r>
              <a:rPr lang="en-US" dirty="0"/>
              <a:t>Consideration of the SAS variable type and assigned format is part of this derivation</a:t>
            </a:r>
          </a:p>
          <a:p>
            <a:r>
              <a:rPr lang="en-US" dirty="0"/>
              <a:t>Looking at character variable values can determine whether there is an ISO date being stored.  Also, map metadata can assist with this as well, since many ISO dates are created from SAS date and datetime source variables</a:t>
            </a:r>
          </a:p>
          <a:p>
            <a:r>
              <a:rPr lang="en-US" dirty="0"/>
              <a:t>Metadata describing data standards can also be used</a:t>
            </a:r>
          </a:p>
          <a:p>
            <a:r>
              <a:rPr lang="en-US" dirty="0"/>
              <a:t>Variable naming conventions can be used but as a last resort.  This is not a good design because it becomes unreliable.</a:t>
            </a:r>
          </a:p>
        </p:txBody>
      </p:sp>
      <p:sp>
        <p:nvSpPr>
          <p:cNvPr id="4" name="Footer Placeholder 3">
            <a:extLst>
              <a:ext uri="{FF2B5EF4-FFF2-40B4-BE49-F238E27FC236}">
                <a16:creationId xmlns:a16="http://schemas.microsoft.com/office/drawing/2014/main" id="{184949D1-62E4-411A-B667-2A6DD5073954}"/>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2976220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98DB2-FC6B-442E-AD2F-6FC2B3EA2D7E}"/>
              </a:ext>
            </a:extLst>
          </p:cNvPr>
          <p:cNvSpPr>
            <a:spLocks noGrp="1"/>
          </p:cNvSpPr>
          <p:nvPr>
            <p:ph type="title"/>
          </p:nvPr>
        </p:nvSpPr>
        <p:spPr/>
        <p:txBody>
          <a:bodyPr/>
          <a:lstStyle/>
          <a:p>
            <a:r>
              <a:rPr lang="en-US" dirty="0"/>
              <a:t>These are required</a:t>
            </a:r>
            <a:br>
              <a:rPr lang="en-US" dirty="0"/>
            </a:br>
            <a:r>
              <a:rPr lang="en-US" dirty="0"/>
              <a:t> for VLM too</a:t>
            </a:r>
          </a:p>
        </p:txBody>
      </p:sp>
      <p:sp>
        <p:nvSpPr>
          <p:cNvPr id="3" name="Content Placeholder 2">
            <a:extLst>
              <a:ext uri="{FF2B5EF4-FFF2-40B4-BE49-F238E27FC236}">
                <a16:creationId xmlns:a16="http://schemas.microsoft.com/office/drawing/2014/main" id="{C7E89408-70B9-4195-A7AB-4393A8A3111B}"/>
              </a:ext>
            </a:extLst>
          </p:cNvPr>
          <p:cNvSpPr>
            <a:spLocks noGrp="1"/>
          </p:cNvSpPr>
          <p:nvPr>
            <p:ph idx="1"/>
          </p:nvPr>
        </p:nvSpPr>
        <p:spPr/>
        <p:txBody>
          <a:bodyPr/>
          <a:lstStyle/>
          <a:p>
            <a:r>
              <a:rPr lang="en-US" dirty="0"/>
              <a:t>The </a:t>
            </a:r>
            <a:r>
              <a:rPr lang="en-US" dirty="0" err="1"/>
              <a:t>paramrel</a:t>
            </a:r>
            <a:r>
              <a:rPr lang="en-US" dirty="0"/>
              <a:t> variables need to be defined for each TESTCD or PARAMCD value</a:t>
            </a:r>
          </a:p>
          <a:p>
            <a:pPr lvl="1"/>
            <a:r>
              <a:rPr lang="en-US" dirty="0" err="1"/>
              <a:t>Paramrels</a:t>
            </a:r>
            <a:r>
              <a:rPr lang="en-US" dirty="0"/>
              <a:t>: </a:t>
            </a:r>
            <a:r>
              <a:rPr lang="en-US" dirty="0" err="1"/>
              <a:t>orres</a:t>
            </a:r>
            <a:r>
              <a:rPr lang="en-US" dirty="0"/>
              <a:t> </a:t>
            </a:r>
            <a:r>
              <a:rPr lang="en-US" dirty="0" err="1"/>
              <a:t>oresu</a:t>
            </a:r>
            <a:r>
              <a:rPr lang="en-US" dirty="0"/>
              <a:t> </a:t>
            </a:r>
            <a:r>
              <a:rPr lang="en-US" dirty="0" err="1"/>
              <a:t>stresn</a:t>
            </a:r>
            <a:r>
              <a:rPr lang="en-US" dirty="0"/>
              <a:t> </a:t>
            </a:r>
            <a:r>
              <a:rPr lang="en-US" dirty="0" err="1"/>
              <a:t>stresc</a:t>
            </a:r>
            <a:r>
              <a:rPr lang="en-US" dirty="0"/>
              <a:t> </a:t>
            </a:r>
            <a:r>
              <a:rPr lang="en-US" dirty="0" err="1"/>
              <a:t>stresu</a:t>
            </a:r>
            <a:r>
              <a:rPr lang="en-US" dirty="0"/>
              <a:t>, position, location, etc.</a:t>
            </a:r>
          </a:p>
          <a:p>
            <a:r>
              <a:rPr lang="en-US" dirty="0"/>
              <a:t>So it isn’t as easy as looking at the variable type in SAS</a:t>
            </a:r>
          </a:p>
          <a:p>
            <a:r>
              <a:rPr lang="en-US" dirty="0"/>
              <a:t>The values have to be considered as a set of values in a virtual variable being described</a:t>
            </a:r>
          </a:p>
          <a:p>
            <a:r>
              <a:rPr lang="en-US" dirty="0"/>
              <a:t>If you don’t fully support VLM, you don’t support define 2.0</a:t>
            </a:r>
          </a:p>
        </p:txBody>
      </p:sp>
      <p:sp>
        <p:nvSpPr>
          <p:cNvPr id="4" name="Footer Placeholder 3">
            <a:extLst>
              <a:ext uri="{FF2B5EF4-FFF2-40B4-BE49-F238E27FC236}">
                <a16:creationId xmlns:a16="http://schemas.microsoft.com/office/drawing/2014/main" id="{9B720F56-8A26-40FD-AF42-8B0BC6983A4B}"/>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2719379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7BE68-545D-4FCD-A8A4-CE00FB2E6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D9D6DB-09FD-44EB-A4EA-3075D736141F}"/>
              </a:ext>
            </a:extLst>
          </p:cNvPr>
          <p:cNvSpPr>
            <a:spLocks noGrp="1"/>
          </p:cNvSpPr>
          <p:nvPr>
            <p:ph idx="1"/>
          </p:nvPr>
        </p:nvSpPr>
        <p:spPr/>
        <p:txBody>
          <a:bodyPr/>
          <a:lstStyle/>
          <a:p>
            <a:r>
              <a:rPr lang="en-US" dirty="0"/>
              <a:t>Greg Steffens</a:t>
            </a:r>
          </a:p>
          <a:p>
            <a:r>
              <a:rPr lang="en-US" dirty="0">
                <a:hlinkClick r:id="rId2"/>
              </a:rPr>
              <a:t>Noumena.solutions@gmail.com</a:t>
            </a:r>
            <a:endParaRPr lang="en-US" dirty="0"/>
          </a:p>
          <a:p>
            <a:endParaRPr lang="en-US" dirty="0"/>
          </a:p>
        </p:txBody>
      </p:sp>
      <p:sp>
        <p:nvSpPr>
          <p:cNvPr id="4" name="Footer Placeholder 3">
            <a:extLst>
              <a:ext uri="{FF2B5EF4-FFF2-40B4-BE49-F238E27FC236}">
                <a16:creationId xmlns:a16="http://schemas.microsoft.com/office/drawing/2014/main" id="{004E6E43-1335-4468-93E9-9088C004AE9B}"/>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132970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318B7-18B8-4980-84BB-6CB34AF077AD}"/>
              </a:ext>
            </a:extLst>
          </p:cNvPr>
          <p:cNvSpPr>
            <a:spLocks noGrp="1"/>
          </p:cNvSpPr>
          <p:nvPr>
            <p:ph type="title"/>
          </p:nvPr>
        </p:nvSpPr>
        <p:spPr/>
        <p:txBody>
          <a:bodyPr/>
          <a:lstStyle/>
          <a:p>
            <a:r>
              <a:rPr lang="en-US" dirty="0"/>
              <a:t>Encourage (or Discourage) Quality</a:t>
            </a:r>
          </a:p>
        </p:txBody>
      </p:sp>
      <p:sp>
        <p:nvSpPr>
          <p:cNvPr id="3" name="Content Placeholder 2">
            <a:extLst>
              <a:ext uri="{FF2B5EF4-FFF2-40B4-BE49-F238E27FC236}">
                <a16:creationId xmlns:a16="http://schemas.microsoft.com/office/drawing/2014/main" id="{2B9A58B5-9727-465E-95FD-85FA62ACBF51}"/>
              </a:ext>
            </a:extLst>
          </p:cNvPr>
          <p:cNvSpPr>
            <a:spLocks noGrp="1"/>
          </p:cNvSpPr>
          <p:nvPr>
            <p:ph idx="1"/>
          </p:nvPr>
        </p:nvSpPr>
        <p:spPr/>
        <p:txBody>
          <a:bodyPr/>
          <a:lstStyle/>
          <a:p>
            <a:r>
              <a:rPr lang="en-US" dirty="0"/>
              <a:t>The way we manage SAS programming groups has a big impact on programmers attitudes about quality</a:t>
            </a:r>
          </a:p>
          <a:p>
            <a:r>
              <a:rPr lang="en-US" dirty="0"/>
              <a:t> Decisions about process and technology communicate to them what the real attitude is about quality</a:t>
            </a:r>
          </a:p>
          <a:p>
            <a:r>
              <a:rPr lang="en-US" dirty="0"/>
              <a:t>Actions speak much more loudly than words when it comes to management.  Mission statements, SOPs, values statements don’t have the impact that actions have.</a:t>
            </a:r>
          </a:p>
          <a:p>
            <a:r>
              <a:rPr lang="en-US" dirty="0"/>
              <a:t>Let’s talk about a few easy things that can be done to encourage quality attitudes in a programming group</a:t>
            </a:r>
          </a:p>
          <a:p>
            <a:r>
              <a:rPr lang="en-US" dirty="0"/>
              <a:t>… or discourage quality in a group by taking contrary actions</a:t>
            </a:r>
          </a:p>
          <a:p>
            <a:endParaRPr lang="en-US" dirty="0"/>
          </a:p>
        </p:txBody>
      </p:sp>
      <p:sp>
        <p:nvSpPr>
          <p:cNvPr id="4" name="Footer Placeholder 3">
            <a:extLst>
              <a:ext uri="{FF2B5EF4-FFF2-40B4-BE49-F238E27FC236}">
                <a16:creationId xmlns:a16="http://schemas.microsoft.com/office/drawing/2014/main" id="{9A65224C-12A4-47E6-89F5-7F02ADDF553B}"/>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1840922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BB47-1D5E-4B63-97C7-A6DD59AF4111}"/>
              </a:ext>
            </a:extLst>
          </p:cNvPr>
          <p:cNvSpPr>
            <a:spLocks noGrp="1"/>
          </p:cNvSpPr>
          <p:nvPr>
            <p:ph type="title"/>
          </p:nvPr>
        </p:nvSpPr>
        <p:spPr/>
        <p:txBody>
          <a:bodyPr/>
          <a:lstStyle/>
          <a:p>
            <a:r>
              <a:rPr lang="en-US" dirty="0"/>
              <a:t>SAS Log Checks</a:t>
            </a:r>
          </a:p>
        </p:txBody>
      </p:sp>
      <p:sp>
        <p:nvSpPr>
          <p:cNvPr id="3" name="Content Placeholder 2">
            <a:extLst>
              <a:ext uri="{FF2B5EF4-FFF2-40B4-BE49-F238E27FC236}">
                <a16:creationId xmlns:a16="http://schemas.microsoft.com/office/drawing/2014/main" id="{D5969290-76C4-42F9-8348-0B264A83974E}"/>
              </a:ext>
            </a:extLst>
          </p:cNvPr>
          <p:cNvSpPr>
            <a:spLocks noGrp="1"/>
          </p:cNvSpPr>
          <p:nvPr>
            <p:ph idx="1"/>
          </p:nvPr>
        </p:nvSpPr>
        <p:spPr/>
        <p:txBody>
          <a:bodyPr>
            <a:normAutofit fontScale="92500" lnSpcReduction="20000"/>
          </a:bodyPr>
          <a:lstStyle/>
          <a:p>
            <a:r>
              <a:rPr lang="en-US" dirty="0"/>
              <a:t>A macro that searches log files for a list of text strings that I created over the years - is the shortest list to find all the issues in SAS log files</a:t>
            </a:r>
          </a:p>
          <a:p>
            <a:r>
              <a:rPr lang="en-US" dirty="0"/>
              <a:t>Automatically runs every time a SAS program is submitted</a:t>
            </a:r>
          </a:p>
          <a:p>
            <a:r>
              <a:rPr lang="en-US" dirty="0"/>
              <a:t>Can also be run for …</a:t>
            </a:r>
          </a:p>
          <a:p>
            <a:pPr lvl="1"/>
            <a:r>
              <a:rPr lang="en-US" dirty="0"/>
              <a:t>A single log file</a:t>
            </a:r>
          </a:p>
          <a:p>
            <a:pPr lvl="1"/>
            <a:r>
              <a:rPr lang="en-US" dirty="0"/>
              <a:t>All log files in a specified directory</a:t>
            </a:r>
          </a:p>
          <a:p>
            <a:pPr lvl="1"/>
            <a:r>
              <a:rPr lang="en-US" dirty="0"/>
              <a:t>All log files defined in an input data set</a:t>
            </a:r>
          </a:p>
          <a:p>
            <a:pPr lvl="1"/>
            <a:r>
              <a:rPr lang="en-US" dirty="0"/>
              <a:t>All log files in a list of directories</a:t>
            </a:r>
          </a:p>
          <a:p>
            <a:r>
              <a:rPr lang="en-US" dirty="0"/>
              <a:t>Can create an html report and an output data set</a:t>
            </a:r>
          </a:p>
          <a:p>
            <a:pPr lvl="1"/>
            <a:r>
              <a:rPr lang="en-US" dirty="0"/>
              <a:t>A permanent record of the log scan is very important to audits</a:t>
            </a:r>
          </a:p>
          <a:p>
            <a:r>
              <a:rPr lang="en-US" dirty="0"/>
              <a:t>Run by programmer, validation programmer, manager, etc.</a:t>
            </a:r>
          </a:p>
          <a:p>
            <a:r>
              <a:rPr lang="en-US" dirty="0"/>
              <a:t>Reusable macros should not result in any of these messages</a:t>
            </a:r>
          </a:p>
          <a:p>
            <a:endParaRPr lang="en-US" dirty="0"/>
          </a:p>
        </p:txBody>
      </p:sp>
      <p:sp>
        <p:nvSpPr>
          <p:cNvPr id="4" name="Footer Placeholder 3">
            <a:extLst>
              <a:ext uri="{FF2B5EF4-FFF2-40B4-BE49-F238E27FC236}">
                <a16:creationId xmlns:a16="http://schemas.microsoft.com/office/drawing/2014/main" id="{10AA4714-18A2-4B3E-A51E-D35D387F1067}"/>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150138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5D48-1761-402C-9C1E-F1C10CD95189}"/>
              </a:ext>
            </a:extLst>
          </p:cNvPr>
          <p:cNvSpPr>
            <a:spLocks noGrp="1"/>
          </p:cNvSpPr>
          <p:nvPr>
            <p:ph type="title"/>
          </p:nvPr>
        </p:nvSpPr>
        <p:spPr/>
        <p:txBody>
          <a:bodyPr/>
          <a:lstStyle/>
          <a:p>
            <a:r>
              <a:rPr lang="en-US" dirty="0"/>
              <a:t>Why Scan Log Files?</a:t>
            </a:r>
          </a:p>
        </p:txBody>
      </p:sp>
      <p:sp>
        <p:nvSpPr>
          <p:cNvPr id="3" name="Content Placeholder 2">
            <a:extLst>
              <a:ext uri="{FF2B5EF4-FFF2-40B4-BE49-F238E27FC236}">
                <a16:creationId xmlns:a16="http://schemas.microsoft.com/office/drawing/2014/main" id="{92863ABD-6E48-4AD4-84DC-05572B7E9005}"/>
              </a:ext>
            </a:extLst>
          </p:cNvPr>
          <p:cNvSpPr>
            <a:spLocks noGrp="1"/>
          </p:cNvSpPr>
          <p:nvPr>
            <p:ph idx="1"/>
          </p:nvPr>
        </p:nvSpPr>
        <p:spPr/>
        <p:txBody>
          <a:bodyPr/>
          <a:lstStyle/>
          <a:p>
            <a:r>
              <a:rPr lang="en-US" dirty="0"/>
              <a:t>Automates the search for a standard list of log messages, instead of manual and inconsistent searches</a:t>
            </a:r>
          </a:p>
          <a:p>
            <a:r>
              <a:rPr lang="en-US" dirty="0"/>
              <a:t>Supports search for any set of messages in the SAS log by augmenting or overriding the default list</a:t>
            </a:r>
          </a:p>
          <a:p>
            <a:r>
              <a:rPr lang="en-US" dirty="0"/>
              <a:t>SAS log files can become very large, especially when running more intelligent macros, making manual review time consuming and error prone</a:t>
            </a:r>
          </a:p>
          <a:p>
            <a:r>
              <a:rPr lang="en-US" dirty="0"/>
              <a:t>Messages are generated for a reason.  They indicate a probable problem with the output</a:t>
            </a:r>
          </a:p>
          <a:p>
            <a:r>
              <a:rPr lang="en-US" dirty="0"/>
              <a:t>Programming should be clean, especially when submitting to the FDA or if you work for a CRO providing code to a client</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ECD24A02-C8D9-4925-A21A-B99C27F44ACA}"/>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290579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82F2F-6E2B-4DC0-B039-3838D3E88E5A}"/>
              </a:ext>
            </a:extLst>
          </p:cNvPr>
          <p:cNvSpPr>
            <a:spLocks noGrp="1"/>
          </p:cNvSpPr>
          <p:nvPr>
            <p:ph type="title"/>
          </p:nvPr>
        </p:nvSpPr>
        <p:spPr/>
        <p:txBody>
          <a:bodyPr/>
          <a:lstStyle/>
          <a:p>
            <a:r>
              <a:rPr lang="en-US" dirty="0"/>
              <a:t>File comparison</a:t>
            </a:r>
          </a:p>
        </p:txBody>
      </p:sp>
      <p:sp>
        <p:nvSpPr>
          <p:cNvPr id="3" name="Content Placeholder 2">
            <a:extLst>
              <a:ext uri="{FF2B5EF4-FFF2-40B4-BE49-F238E27FC236}">
                <a16:creationId xmlns:a16="http://schemas.microsoft.com/office/drawing/2014/main" id="{D5A28FA9-415A-4845-B449-E6894513E43D}"/>
              </a:ext>
            </a:extLst>
          </p:cNvPr>
          <p:cNvSpPr>
            <a:spLocks noGrp="1"/>
          </p:cNvSpPr>
          <p:nvPr>
            <p:ph idx="1"/>
          </p:nvPr>
        </p:nvSpPr>
        <p:spPr/>
        <p:txBody>
          <a:bodyPr/>
          <a:lstStyle/>
          <a:p>
            <a:r>
              <a:rPr lang="en-US" dirty="0"/>
              <a:t>Performs a smart comparison of all same-named files in two directories and similar-named files with prefixes</a:t>
            </a:r>
          </a:p>
          <a:p>
            <a:r>
              <a:rPr lang="en-US" dirty="0"/>
              <a:t>Displays a metric of how different files are</a:t>
            </a:r>
          </a:p>
          <a:p>
            <a:pPr lvl="1"/>
            <a:r>
              <a:rPr lang="en-US" dirty="0"/>
              <a:t>E.g. comparing production to validation programs that create SDTM, </a:t>
            </a:r>
            <a:r>
              <a:rPr lang="en-US" dirty="0" err="1"/>
              <a:t>ADaM</a:t>
            </a:r>
            <a:r>
              <a:rPr lang="en-US" dirty="0"/>
              <a:t>, TFLs, to be sure there is no common code used by both programmers</a:t>
            </a:r>
          </a:p>
          <a:p>
            <a:r>
              <a:rPr lang="en-US" dirty="0"/>
              <a:t>Can be used to compare program files, reports, etc.</a:t>
            </a:r>
          </a:p>
        </p:txBody>
      </p:sp>
      <p:sp>
        <p:nvSpPr>
          <p:cNvPr id="4" name="Footer Placeholder 3">
            <a:extLst>
              <a:ext uri="{FF2B5EF4-FFF2-40B4-BE49-F238E27FC236}">
                <a16:creationId xmlns:a16="http://schemas.microsoft.com/office/drawing/2014/main" id="{EED36D6F-1497-4500-80D0-E85A87341181}"/>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3502216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31AF3-6342-490F-9BEE-3C344DA84EC1}"/>
              </a:ext>
            </a:extLst>
          </p:cNvPr>
          <p:cNvSpPr>
            <a:spLocks noGrp="1"/>
          </p:cNvSpPr>
          <p:nvPr>
            <p:ph type="title"/>
          </p:nvPr>
        </p:nvSpPr>
        <p:spPr/>
        <p:txBody>
          <a:bodyPr/>
          <a:lstStyle/>
          <a:p>
            <a:r>
              <a:rPr lang="en-US" dirty="0"/>
              <a:t>Finding called macros</a:t>
            </a:r>
          </a:p>
        </p:txBody>
      </p:sp>
      <p:sp>
        <p:nvSpPr>
          <p:cNvPr id="3" name="Content Placeholder 2">
            <a:extLst>
              <a:ext uri="{FF2B5EF4-FFF2-40B4-BE49-F238E27FC236}">
                <a16:creationId xmlns:a16="http://schemas.microsoft.com/office/drawing/2014/main" id="{CCDE65D4-2E60-46C0-8551-C8D8103756EB}"/>
              </a:ext>
            </a:extLst>
          </p:cNvPr>
          <p:cNvSpPr>
            <a:spLocks noGrp="1"/>
          </p:cNvSpPr>
          <p:nvPr>
            <p:ph idx="1"/>
          </p:nvPr>
        </p:nvSpPr>
        <p:spPr/>
        <p:txBody>
          <a:bodyPr/>
          <a:lstStyle/>
          <a:p>
            <a:r>
              <a:rPr lang="en-US" dirty="0"/>
              <a:t>Finds all SAS macro calls that exist in SAS program files</a:t>
            </a:r>
          </a:p>
          <a:p>
            <a:r>
              <a:rPr lang="en-US" dirty="0"/>
              <a:t>Can be used to ensure a production and validation programmer don’t use the same macros</a:t>
            </a:r>
          </a:p>
        </p:txBody>
      </p:sp>
      <p:sp>
        <p:nvSpPr>
          <p:cNvPr id="4" name="Footer Placeholder 3">
            <a:extLst>
              <a:ext uri="{FF2B5EF4-FFF2-40B4-BE49-F238E27FC236}">
                <a16:creationId xmlns:a16="http://schemas.microsoft.com/office/drawing/2014/main" id="{F1EE8B7E-6B24-42D2-9D82-48DD8FB3E083}"/>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396692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02F0C-F785-45E5-A476-B9FB04E4150C}"/>
              </a:ext>
            </a:extLst>
          </p:cNvPr>
          <p:cNvSpPr>
            <a:spLocks noGrp="1"/>
          </p:cNvSpPr>
          <p:nvPr>
            <p:ph type="title"/>
          </p:nvPr>
        </p:nvSpPr>
        <p:spPr/>
        <p:txBody>
          <a:bodyPr/>
          <a:lstStyle/>
          <a:p>
            <a:r>
              <a:rPr lang="en-US" dirty="0"/>
              <a:t>Checking Datetimes of files</a:t>
            </a:r>
          </a:p>
        </p:txBody>
      </p:sp>
      <p:sp>
        <p:nvSpPr>
          <p:cNvPr id="3" name="Content Placeholder 2">
            <a:extLst>
              <a:ext uri="{FF2B5EF4-FFF2-40B4-BE49-F238E27FC236}">
                <a16:creationId xmlns:a16="http://schemas.microsoft.com/office/drawing/2014/main" id="{464C1783-1E39-4CB7-A7FB-A2ACDE54C1FF}"/>
              </a:ext>
            </a:extLst>
          </p:cNvPr>
          <p:cNvSpPr>
            <a:spLocks noGrp="1"/>
          </p:cNvSpPr>
          <p:nvPr>
            <p:ph idx="1"/>
          </p:nvPr>
        </p:nvSpPr>
        <p:spPr/>
        <p:txBody>
          <a:bodyPr/>
          <a:lstStyle/>
          <a:p>
            <a:r>
              <a:rPr lang="en-US" dirty="0"/>
              <a:t>Checks datetimes of SAS program, log and </a:t>
            </a:r>
            <a:r>
              <a:rPr lang="en-US" dirty="0" err="1"/>
              <a:t>lst</a:t>
            </a:r>
            <a:r>
              <a:rPr lang="en-US" dirty="0"/>
              <a:t> files to ensure that the program was not changed after it was run</a:t>
            </a:r>
          </a:p>
          <a:p>
            <a:r>
              <a:rPr lang="en-US" dirty="0"/>
              <a:t>Confirms the output file was created after the program file was last changed</a:t>
            </a:r>
          </a:p>
        </p:txBody>
      </p:sp>
      <p:sp>
        <p:nvSpPr>
          <p:cNvPr id="4" name="Footer Placeholder 3">
            <a:extLst>
              <a:ext uri="{FF2B5EF4-FFF2-40B4-BE49-F238E27FC236}">
                <a16:creationId xmlns:a16="http://schemas.microsoft.com/office/drawing/2014/main" id="{428B21A6-CB73-4F9C-B122-5ED7B523381C}"/>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300602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60A1C-E1DD-41CE-AA71-2FDA31FCF394}"/>
              </a:ext>
            </a:extLst>
          </p:cNvPr>
          <p:cNvSpPr>
            <a:spLocks noGrp="1"/>
          </p:cNvSpPr>
          <p:nvPr>
            <p:ph type="title"/>
          </p:nvPr>
        </p:nvSpPr>
        <p:spPr/>
        <p:txBody>
          <a:bodyPr/>
          <a:lstStyle/>
          <a:p>
            <a:r>
              <a:rPr lang="en-US" dirty="0"/>
              <a:t>SAS library Comparison</a:t>
            </a:r>
          </a:p>
        </p:txBody>
      </p:sp>
      <p:sp>
        <p:nvSpPr>
          <p:cNvPr id="3" name="Content Placeholder 2">
            <a:extLst>
              <a:ext uri="{FF2B5EF4-FFF2-40B4-BE49-F238E27FC236}">
                <a16:creationId xmlns:a16="http://schemas.microsoft.com/office/drawing/2014/main" id="{72B0AAF1-DFAF-46B3-AE38-14D3757F7E48}"/>
              </a:ext>
            </a:extLst>
          </p:cNvPr>
          <p:cNvSpPr>
            <a:spLocks noGrp="1"/>
          </p:cNvSpPr>
          <p:nvPr>
            <p:ph idx="1"/>
          </p:nvPr>
        </p:nvSpPr>
        <p:spPr/>
        <p:txBody>
          <a:bodyPr/>
          <a:lstStyle/>
          <a:p>
            <a:r>
              <a:rPr lang="en-US" dirty="0"/>
              <a:t>Compares all members in two SAS libraries, of the same or similar names</a:t>
            </a:r>
          </a:p>
          <a:p>
            <a:r>
              <a:rPr lang="en-US" dirty="0"/>
              <a:t>Can lookup primary key variables to add an ID statement to the proc compares that are run for each data pair</a:t>
            </a:r>
          </a:p>
          <a:p>
            <a:r>
              <a:rPr lang="en-US" dirty="0"/>
              <a:t>Compares SAS catalog entries, as well as data sets</a:t>
            </a:r>
          </a:p>
          <a:p>
            <a:r>
              <a:rPr lang="en-US" dirty="0"/>
              <a:t>Creates a </a:t>
            </a:r>
            <a:r>
              <a:rPr lang="en-US" dirty="0" err="1"/>
              <a:t>lst</a:t>
            </a:r>
            <a:r>
              <a:rPr lang="en-US" dirty="0"/>
              <a:t> output and an output data set</a:t>
            </a:r>
          </a:p>
        </p:txBody>
      </p:sp>
      <p:sp>
        <p:nvSpPr>
          <p:cNvPr id="4" name="Footer Placeholder 3">
            <a:extLst>
              <a:ext uri="{FF2B5EF4-FFF2-40B4-BE49-F238E27FC236}">
                <a16:creationId xmlns:a16="http://schemas.microsoft.com/office/drawing/2014/main" id="{30C10416-7ACB-47F7-ABCB-10603172900B}"/>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355240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B7C15-17AA-4AA3-9E48-009D16D361E9}"/>
              </a:ext>
            </a:extLst>
          </p:cNvPr>
          <p:cNvSpPr>
            <a:spLocks noGrp="1"/>
          </p:cNvSpPr>
          <p:nvPr>
            <p:ph type="title"/>
          </p:nvPr>
        </p:nvSpPr>
        <p:spPr/>
        <p:txBody>
          <a:bodyPr/>
          <a:lstStyle/>
          <a:p>
            <a:r>
              <a:rPr lang="en-US" dirty="0"/>
              <a:t>Define xml </a:t>
            </a:r>
            <a:r>
              <a:rPr lang="en-US" dirty="0" err="1"/>
              <a:t>DataType</a:t>
            </a:r>
            <a:endParaRPr lang="en-US" dirty="0"/>
          </a:p>
        </p:txBody>
      </p:sp>
      <p:sp>
        <p:nvSpPr>
          <p:cNvPr id="3" name="Content Placeholder 2">
            <a:extLst>
              <a:ext uri="{FF2B5EF4-FFF2-40B4-BE49-F238E27FC236}">
                <a16:creationId xmlns:a16="http://schemas.microsoft.com/office/drawing/2014/main" id="{FCBD0311-A8E7-4548-BE34-79FC658249BF}"/>
              </a:ext>
            </a:extLst>
          </p:cNvPr>
          <p:cNvSpPr>
            <a:spLocks noGrp="1"/>
          </p:cNvSpPr>
          <p:nvPr>
            <p:ph idx="1"/>
          </p:nvPr>
        </p:nvSpPr>
        <p:spPr/>
        <p:txBody>
          <a:bodyPr>
            <a:normAutofit fontScale="92500" lnSpcReduction="20000"/>
          </a:bodyPr>
          <a:lstStyle/>
          <a:p>
            <a:r>
              <a:rPr lang="en-US" dirty="0"/>
              <a:t>Text						Char</a:t>
            </a:r>
          </a:p>
          <a:p>
            <a:r>
              <a:rPr lang="en-US" dirty="0"/>
              <a:t>Integer					</a:t>
            </a:r>
            <a:r>
              <a:rPr lang="en-US" dirty="0" err="1"/>
              <a:t>Num</a:t>
            </a:r>
            <a:endParaRPr lang="en-US" dirty="0"/>
          </a:p>
          <a:p>
            <a:r>
              <a:rPr lang="en-US" dirty="0"/>
              <a:t>Float					</a:t>
            </a:r>
            <a:r>
              <a:rPr lang="en-US" dirty="0" err="1"/>
              <a:t>Num</a:t>
            </a:r>
            <a:endParaRPr lang="en-US" dirty="0"/>
          </a:p>
          <a:p>
            <a:r>
              <a:rPr lang="en-US" dirty="0"/>
              <a:t>Datetime				Char</a:t>
            </a:r>
          </a:p>
          <a:p>
            <a:r>
              <a:rPr lang="en-US" dirty="0"/>
              <a:t>Date					Char</a:t>
            </a:r>
          </a:p>
          <a:p>
            <a:r>
              <a:rPr lang="en-US" dirty="0"/>
              <a:t>Time						Char</a:t>
            </a:r>
          </a:p>
          <a:p>
            <a:r>
              <a:rPr lang="en-US" dirty="0" err="1"/>
              <a:t>partialDate</a:t>
            </a:r>
            <a:r>
              <a:rPr lang="en-US" dirty="0"/>
              <a:t>				Char</a:t>
            </a:r>
          </a:p>
          <a:p>
            <a:r>
              <a:rPr lang="en-US" dirty="0" err="1"/>
              <a:t>partialTime</a:t>
            </a:r>
            <a:r>
              <a:rPr lang="en-US" dirty="0"/>
              <a:t>				Char</a:t>
            </a:r>
          </a:p>
          <a:p>
            <a:r>
              <a:rPr lang="en-US" dirty="0" err="1"/>
              <a:t>partialDatetime</a:t>
            </a:r>
            <a:r>
              <a:rPr lang="en-US" dirty="0"/>
              <a:t>			Char</a:t>
            </a:r>
          </a:p>
          <a:p>
            <a:r>
              <a:rPr lang="en-US" dirty="0" err="1"/>
              <a:t>incompleteDatetime</a:t>
            </a:r>
            <a:r>
              <a:rPr lang="en-US" dirty="0"/>
              <a:t>	Char</a:t>
            </a:r>
          </a:p>
          <a:p>
            <a:r>
              <a:rPr lang="en-US" dirty="0" err="1"/>
              <a:t>durationDatetime</a:t>
            </a:r>
            <a:r>
              <a:rPr lang="en-US" dirty="0"/>
              <a:t>		Char</a:t>
            </a:r>
          </a:p>
          <a:p>
            <a:endParaRPr lang="en-US" dirty="0"/>
          </a:p>
        </p:txBody>
      </p:sp>
      <p:sp>
        <p:nvSpPr>
          <p:cNvPr id="4" name="Footer Placeholder 3">
            <a:extLst>
              <a:ext uri="{FF2B5EF4-FFF2-40B4-BE49-F238E27FC236}">
                <a16:creationId xmlns:a16="http://schemas.microsoft.com/office/drawing/2014/main" id="{438FF6C4-2D61-4673-9406-5A61C06F1879}"/>
              </a:ext>
            </a:extLst>
          </p:cNvPr>
          <p:cNvSpPr>
            <a:spLocks noGrp="1"/>
          </p:cNvSpPr>
          <p:nvPr>
            <p:ph type="ftr" sz="quarter" idx="11"/>
          </p:nvPr>
        </p:nvSpPr>
        <p:spPr/>
        <p:txBody>
          <a:bodyPr/>
          <a:lstStyle/>
          <a:p>
            <a:r>
              <a:rPr lang="en-US"/>
              <a:t>Noumena Solutions</a:t>
            </a:r>
          </a:p>
        </p:txBody>
      </p:sp>
    </p:spTree>
    <p:extLst>
      <p:ext uri="{BB962C8B-B14F-4D97-AF65-F5344CB8AC3E}">
        <p14:creationId xmlns:p14="http://schemas.microsoft.com/office/powerpoint/2010/main" val="3092696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1756</TotalTime>
  <Words>763</Words>
  <Application>Microsoft Office PowerPoint</Application>
  <PresentationFormat>Widescreen</PresentationFormat>
  <Paragraphs>87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Ion</vt:lpstr>
      <vt:lpstr>Some ways to encourage quality programming</vt:lpstr>
      <vt:lpstr>Encourage (or Discourage) Quality</vt:lpstr>
      <vt:lpstr>SAS Log Checks</vt:lpstr>
      <vt:lpstr>Why Scan Log Files?</vt:lpstr>
      <vt:lpstr>File comparison</vt:lpstr>
      <vt:lpstr>Finding called macros</vt:lpstr>
      <vt:lpstr>Checking Datetimes of files</vt:lpstr>
      <vt:lpstr>SAS library Comparison</vt:lpstr>
      <vt:lpstr>Define xml DataType</vt:lpstr>
      <vt:lpstr>Define xml SignificantDigits</vt:lpstr>
      <vt:lpstr>Programmatic Derivation from Data</vt:lpstr>
      <vt:lpstr>These are required  for VLM too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ways to encourage quality programming</dc:title>
  <dc:creator>Greg Steffens</dc:creator>
  <cp:lastModifiedBy>Greg Steffens</cp:lastModifiedBy>
  <cp:revision>36</cp:revision>
  <dcterms:created xsi:type="dcterms:W3CDTF">2018-02-20T03:52:32Z</dcterms:created>
  <dcterms:modified xsi:type="dcterms:W3CDTF">2018-02-21T23:39:03Z</dcterms:modified>
</cp:coreProperties>
</file>