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3" r:id="rId2"/>
    <p:sldId id="284" r:id="rId3"/>
    <p:sldId id="285" r:id="rId4"/>
    <p:sldId id="288" r:id="rId5"/>
    <p:sldId id="289" r:id="rId6"/>
    <p:sldId id="281" r:id="rId7"/>
    <p:sldId id="274" r:id="rId8"/>
    <p:sldId id="259" r:id="rId9"/>
    <p:sldId id="270" r:id="rId10"/>
    <p:sldId id="276" r:id="rId11"/>
    <p:sldId id="291" r:id="rId12"/>
    <p:sldId id="277" r:id="rId13"/>
    <p:sldId id="292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>
        <p:scale>
          <a:sx n="80" d="100"/>
          <a:sy n="80" d="100"/>
        </p:scale>
        <p:origin x="-1522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425A7-8896-4454-BC78-30DB215B65F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F7DCE-CD8D-4672-BE8D-94835B12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7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F7DCE-CD8D-4672-BE8D-94835B12DA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55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3914776" y="1957918"/>
            <a:ext cx="4860925" cy="4908549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altLang="en-US" sz="180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9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6119284"/>
            <a:ext cx="1312863" cy="52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43375" y="2247901"/>
            <a:ext cx="4408488" cy="613488"/>
          </a:xfrm>
        </p:spPr>
        <p:txBody>
          <a:bodyPr/>
          <a:lstStyle>
            <a:lvl1pPr marL="0" indent="0">
              <a:buNone/>
              <a:defRPr sz="28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6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43375" y="2945151"/>
            <a:ext cx="4408488" cy="524933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43375" y="4569885"/>
            <a:ext cx="4408488" cy="41473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8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3375" y="4926188"/>
            <a:ext cx="4408488" cy="41473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18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43375" y="5469132"/>
            <a:ext cx="4408488" cy="414736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214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9888" y="327780"/>
            <a:ext cx="8426450" cy="78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888" y="1341120"/>
            <a:ext cx="8426450" cy="4351339"/>
          </a:xfrm>
        </p:spPr>
        <p:txBody>
          <a:bodyPr/>
          <a:lstStyle>
            <a:lvl2pPr marL="461963" indent="-231775">
              <a:tabLst/>
              <a:defRPr/>
            </a:lvl2pPr>
            <a:lvl3pPr marL="684213" indent="-222250">
              <a:tabLst/>
              <a:defRPr/>
            </a:lvl3pPr>
            <a:lvl4pPr marL="914400" indent="-230188">
              <a:tabLst/>
              <a:defRPr/>
            </a:lvl4pPr>
            <a:lvl5pPr marL="1144588" indent="-230188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8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/>
            </a:extLst>
          </p:cNvPr>
          <p:cNvSpPr/>
          <p:nvPr/>
        </p:nvSpPr>
        <p:spPr>
          <a:xfrm>
            <a:off x="0" y="935567"/>
            <a:ext cx="9144000" cy="6286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cxnSp>
        <p:nvCxnSpPr>
          <p:cNvPr id="4" name="Straight Connector 9"/>
          <p:cNvCxnSpPr>
            <a:cxnSpLocks noChangeShapeType="1"/>
          </p:cNvCxnSpPr>
          <p:nvPr/>
        </p:nvCxnSpPr>
        <p:spPr bwMode="auto">
          <a:xfrm>
            <a:off x="469900" y="3617384"/>
            <a:ext cx="8229600" cy="0"/>
          </a:xfrm>
          <a:prstGeom prst="line">
            <a:avLst/>
          </a:prstGeom>
          <a:noFill/>
          <a:ln w="12700">
            <a:solidFill>
              <a:srgbClr val="7676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91" y="2223606"/>
            <a:ext cx="8136659" cy="13903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2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888" y="1381125"/>
            <a:ext cx="4144962" cy="4351339"/>
          </a:xfrm>
        </p:spPr>
        <p:txBody>
          <a:bodyPr/>
          <a:lstStyle>
            <a:lvl1pPr marL="230188" marR="0" indent="-230188" algn="l" defTabSz="685366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461963" marR="0" indent="-231775" algn="l" defTabSz="685366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lvl2pPr>
            <a:lvl3pPr marL="684213" marR="0" indent="-222250" algn="l" defTabSz="685366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3pPr>
            <a:lvl4pPr marL="914400" marR="0" indent="-230188" algn="l" defTabSz="685366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4pPr>
            <a:lvl5pPr marL="1144588" marR="0" indent="-230188" algn="l" defTabSz="685366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1125"/>
            <a:ext cx="4167188" cy="4351339"/>
          </a:xfrm>
        </p:spPr>
        <p:txBody>
          <a:bodyPr/>
          <a:lstStyle>
            <a:lvl1pPr marL="230188" marR="0" indent="-230188" algn="l" defTabSz="685366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461963" marR="0" indent="-231775" algn="l" defTabSz="685366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lvl2pPr>
            <a:lvl3pPr marL="684213" marR="0" indent="-222250" algn="l" defTabSz="685366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3pPr>
            <a:lvl4pPr marL="914400" marR="0" indent="-230188" algn="l" defTabSz="685366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4pPr>
            <a:lvl5pPr marL="1144588" marR="0" indent="-230188" algn="l" defTabSz="685366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9888" y="327780"/>
            <a:ext cx="8426450" cy="78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0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9888" y="327780"/>
            <a:ext cx="8426450" cy="78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  <p:sp>
        <p:nvSpPr>
          <p:cNvPr id="3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6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935567"/>
            <a:ext cx="9144000" cy="6286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Slide Number Placeholder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1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Left-H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1206501"/>
            <a:ext cx="2795588" cy="5651500"/>
          </a:xfrm>
          <a:prstGeom prst="rect">
            <a:avLst/>
          </a:prstGeom>
          <a:gradFill flip="none" rotWithShape="1">
            <a:gsLst>
              <a:gs pos="30000">
                <a:schemeClr val="bg1">
                  <a:alpha val="38000"/>
                </a:schemeClr>
              </a:gs>
              <a:gs pos="62000">
                <a:schemeClr val="bg1">
                  <a:lumMod val="85000"/>
                  <a:alpha val="38000"/>
                </a:schemeClr>
              </a:gs>
              <a:gs pos="100000">
                <a:schemeClr val="bg1">
                  <a:lumMod val="75000"/>
                  <a:alpha val="38000"/>
                </a:schemeClr>
              </a:gs>
            </a:gsLst>
            <a:lin ang="189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35" tIns="34267" rIns="68535" bIns="34267" anchor="ctr"/>
          <a:lstStyle/>
          <a:p>
            <a:pPr algn="ctr" eaLnBrk="1" hangingPunct="1">
              <a:defRPr/>
            </a:pPr>
            <a:endParaRPr lang="en-US" altLang="en-US" sz="13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9462" y="1415596"/>
            <a:ext cx="5507080" cy="4445456"/>
          </a:xfrm>
        </p:spPr>
        <p:txBody>
          <a:bodyPr/>
          <a:lstStyle>
            <a:lvl1pPr>
              <a:defRPr sz="1798"/>
            </a:lvl1pPr>
            <a:lvl2pPr>
              <a:defRPr sz="1399"/>
            </a:lvl2pPr>
            <a:lvl3pPr>
              <a:defRPr sz="1399"/>
            </a:lvl3pPr>
            <a:lvl4pPr>
              <a:defRPr sz="1399"/>
            </a:lvl4pPr>
            <a:lvl5pPr>
              <a:defRPr sz="13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9889" y="1415147"/>
            <a:ext cx="2425604" cy="4453845"/>
          </a:xfrm>
        </p:spPr>
        <p:txBody>
          <a:bodyPr>
            <a:normAutofit/>
          </a:bodyPr>
          <a:lstStyle>
            <a:lvl1pPr marL="0" indent="0">
              <a:buNone/>
              <a:defRPr sz="2398" i="1">
                <a:solidFill>
                  <a:schemeClr val="bg1">
                    <a:lumMod val="50000"/>
                  </a:schemeClr>
                </a:solidFill>
              </a:defRPr>
            </a:lvl1pPr>
            <a:lvl2pPr marL="342681" indent="0">
              <a:buNone/>
              <a:defRPr sz="1099"/>
            </a:lvl2pPr>
            <a:lvl3pPr marL="685366" indent="0">
              <a:buNone/>
              <a:defRPr sz="899"/>
            </a:lvl3pPr>
            <a:lvl4pPr marL="1028047" indent="0">
              <a:buNone/>
              <a:defRPr sz="799"/>
            </a:lvl4pPr>
            <a:lvl5pPr marL="1370730" indent="0">
              <a:buNone/>
              <a:defRPr sz="799"/>
            </a:lvl5pPr>
            <a:lvl6pPr marL="1713413" indent="0">
              <a:buNone/>
              <a:defRPr sz="799"/>
            </a:lvl6pPr>
            <a:lvl7pPr marL="2056095" indent="0">
              <a:buNone/>
              <a:defRPr sz="799"/>
            </a:lvl7pPr>
            <a:lvl8pPr marL="2398777" indent="0">
              <a:buNone/>
              <a:defRPr sz="799"/>
            </a:lvl8pPr>
            <a:lvl9pPr marL="2741459" indent="0">
              <a:buNone/>
              <a:defRPr sz="79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9888" y="327780"/>
            <a:ext cx="8426450" cy="78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  <p:sp>
        <p:nvSpPr>
          <p:cNvPr id="6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Right-H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6049964" y="1206501"/>
            <a:ext cx="3094037" cy="5651500"/>
          </a:xfrm>
          <a:prstGeom prst="rect">
            <a:avLst/>
          </a:prstGeom>
          <a:gradFill flip="none" rotWithShape="1">
            <a:gsLst>
              <a:gs pos="30000">
                <a:schemeClr val="bg1">
                  <a:alpha val="38000"/>
                </a:schemeClr>
              </a:gs>
              <a:gs pos="62000">
                <a:schemeClr val="bg1">
                  <a:lumMod val="85000"/>
                  <a:alpha val="38000"/>
                </a:schemeClr>
              </a:gs>
              <a:gs pos="100000">
                <a:schemeClr val="bg1">
                  <a:lumMod val="75000"/>
                  <a:alpha val="38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35" tIns="34267" rIns="68535" bIns="34267" anchor="ctr"/>
          <a:lstStyle/>
          <a:p>
            <a:pPr algn="ctr" eaLnBrk="1" hangingPunct="1">
              <a:defRPr/>
            </a:pPr>
            <a:endParaRPr lang="en-US" altLang="en-US" sz="13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888" y="1415596"/>
            <a:ext cx="5679930" cy="4445456"/>
          </a:xfrm>
        </p:spPr>
        <p:txBody>
          <a:bodyPr/>
          <a:lstStyle>
            <a:lvl1pPr>
              <a:defRPr sz="1798"/>
            </a:lvl1pPr>
            <a:lvl2pPr>
              <a:defRPr sz="1399"/>
            </a:lvl2pPr>
            <a:lvl3pPr>
              <a:defRPr sz="1399"/>
            </a:lvl3pPr>
            <a:lvl4pPr>
              <a:defRPr sz="1399"/>
            </a:lvl4pPr>
            <a:lvl5pPr>
              <a:defRPr sz="13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415147"/>
            <a:ext cx="2598738" cy="4453845"/>
          </a:xfrm>
        </p:spPr>
        <p:txBody>
          <a:bodyPr>
            <a:normAutofit/>
          </a:bodyPr>
          <a:lstStyle>
            <a:lvl1pPr marL="0" indent="0">
              <a:buNone/>
              <a:defRPr sz="2398" i="1">
                <a:solidFill>
                  <a:schemeClr val="bg1">
                    <a:lumMod val="50000"/>
                  </a:schemeClr>
                </a:solidFill>
              </a:defRPr>
            </a:lvl1pPr>
            <a:lvl2pPr marL="342681" indent="0">
              <a:buNone/>
              <a:defRPr sz="1099"/>
            </a:lvl2pPr>
            <a:lvl3pPr marL="685366" indent="0">
              <a:buNone/>
              <a:defRPr sz="899"/>
            </a:lvl3pPr>
            <a:lvl4pPr marL="1028047" indent="0">
              <a:buNone/>
              <a:defRPr sz="799"/>
            </a:lvl4pPr>
            <a:lvl5pPr marL="1370730" indent="0">
              <a:buNone/>
              <a:defRPr sz="799"/>
            </a:lvl5pPr>
            <a:lvl6pPr marL="1713413" indent="0">
              <a:buNone/>
              <a:defRPr sz="799"/>
            </a:lvl6pPr>
            <a:lvl7pPr marL="2056095" indent="0">
              <a:buNone/>
              <a:defRPr sz="799"/>
            </a:lvl7pPr>
            <a:lvl8pPr marL="2398777" indent="0">
              <a:buNone/>
              <a:defRPr sz="799"/>
            </a:lvl8pPr>
            <a:lvl9pPr marL="2741459" indent="0">
              <a:buNone/>
              <a:defRPr sz="79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9888" y="327780"/>
            <a:ext cx="8426450" cy="78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  <p:sp>
        <p:nvSpPr>
          <p:cNvPr id="6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352739"/>
            <a:ext cx="4804027" cy="4508315"/>
          </a:xfrm>
          <a:noFill/>
        </p:spPr>
        <p:txBody>
          <a:bodyPr rtlCol="0">
            <a:noAutofit/>
          </a:bodyPr>
          <a:lstStyle>
            <a:lvl1pPr marL="0" indent="0">
              <a:buNone/>
              <a:defRPr sz="2398"/>
            </a:lvl1pPr>
            <a:lvl2pPr marL="342681" indent="0">
              <a:buNone/>
              <a:defRPr sz="2098"/>
            </a:lvl2pPr>
            <a:lvl3pPr marL="685366" indent="0">
              <a:buNone/>
              <a:defRPr sz="1798"/>
            </a:lvl3pPr>
            <a:lvl4pPr marL="1028047" indent="0">
              <a:buNone/>
              <a:defRPr sz="1499"/>
            </a:lvl4pPr>
            <a:lvl5pPr marL="1370730" indent="0">
              <a:buNone/>
              <a:defRPr sz="1499"/>
            </a:lvl5pPr>
            <a:lvl6pPr marL="1713413" indent="0">
              <a:buNone/>
              <a:defRPr sz="1499"/>
            </a:lvl6pPr>
            <a:lvl7pPr marL="2056095" indent="0">
              <a:buNone/>
              <a:defRPr sz="1499"/>
            </a:lvl7pPr>
            <a:lvl8pPr marL="2398777" indent="0">
              <a:buNone/>
              <a:defRPr sz="1499"/>
            </a:lvl8pPr>
            <a:lvl9pPr marL="2741459" indent="0">
              <a:buNone/>
              <a:defRPr sz="1499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9889" y="1352739"/>
            <a:ext cx="3209131" cy="4516252"/>
          </a:xfrm>
        </p:spPr>
        <p:txBody>
          <a:bodyPr/>
          <a:lstStyle>
            <a:lvl1pPr marL="0" indent="0">
              <a:buNone/>
              <a:defRPr sz="1798"/>
            </a:lvl1pPr>
            <a:lvl2pPr marL="342681" indent="0">
              <a:buNone/>
              <a:defRPr sz="1099"/>
            </a:lvl2pPr>
            <a:lvl3pPr marL="685366" indent="0">
              <a:buNone/>
              <a:defRPr sz="899"/>
            </a:lvl3pPr>
            <a:lvl4pPr marL="1028047" indent="0">
              <a:buNone/>
              <a:defRPr sz="799"/>
            </a:lvl4pPr>
            <a:lvl5pPr marL="1370730" indent="0">
              <a:buNone/>
              <a:defRPr sz="799"/>
            </a:lvl5pPr>
            <a:lvl6pPr marL="1713413" indent="0">
              <a:buNone/>
              <a:defRPr sz="799"/>
            </a:lvl6pPr>
            <a:lvl7pPr marL="2056095" indent="0">
              <a:buNone/>
              <a:defRPr sz="799"/>
            </a:lvl7pPr>
            <a:lvl8pPr marL="2398777" indent="0">
              <a:buNone/>
              <a:defRPr sz="799"/>
            </a:lvl8pPr>
            <a:lvl9pPr marL="2741459" indent="0">
              <a:buNone/>
              <a:defRPr sz="79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9888" y="327780"/>
            <a:ext cx="8426450" cy="78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2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 noChangeAspect="1"/>
          </p:cNvGrpSpPr>
          <p:nvPr/>
        </p:nvGrpSpPr>
        <p:grpSpPr bwMode="auto">
          <a:xfrm>
            <a:off x="325438" y="6335185"/>
            <a:ext cx="177800" cy="317500"/>
            <a:chOff x="2132467" y="6042025"/>
            <a:chExt cx="241300" cy="320675"/>
          </a:xfrm>
        </p:grpSpPr>
        <p:sp>
          <p:nvSpPr>
            <p:cNvPr id="15" name="Freeform 75">
              <a:extLst>
                <a:ext uri="{FF2B5EF4-FFF2-40B4-BE49-F238E27FC236}"/>
              </a:extLst>
            </p:cNvPr>
            <p:cNvSpPr>
              <a:spLocks/>
            </p:cNvSpPr>
            <p:nvPr userDrawn="1"/>
          </p:nvSpPr>
          <p:spPr bwMode="auto">
            <a:xfrm>
              <a:off x="2147548" y="6042025"/>
              <a:ext cx="226219" cy="252264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20" y="63"/>
                </a:cxn>
                <a:cxn ang="0">
                  <a:pos x="20" y="79"/>
                </a:cxn>
                <a:cxn ang="0">
                  <a:pos x="23" y="65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71" h="79">
                  <a:moveTo>
                    <a:pt x="71" y="0"/>
                  </a:move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8" y="6"/>
                    <a:pt x="0" y="49"/>
                    <a:pt x="20" y="63"/>
                  </a:cubicBezTo>
                  <a:cubicBezTo>
                    <a:pt x="17" y="79"/>
                    <a:pt x="20" y="79"/>
                    <a:pt x="20" y="79"/>
                  </a:cubicBezTo>
                  <a:cubicBezTo>
                    <a:pt x="21" y="74"/>
                    <a:pt x="21" y="69"/>
                    <a:pt x="23" y="65"/>
                  </a:cubicBezTo>
                  <a:cubicBezTo>
                    <a:pt x="31" y="34"/>
                    <a:pt x="51" y="7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lose/>
                </a:path>
              </a:pathLst>
            </a:custGeom>
            <a:solidFill>
              <a:srgbClr val="D7364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685983" eaLnBrk="1" fontAlgn="auto" hangingPunct="1">
                <a:spcBef>
                  <a:spcPts val="0"/>
                </a:spcBef>
                <a:spcAft>
                  <a:spcPct val="25000"/>
                </a:spcAft>
                <a:buFontTx/>
                <a:buChar char="•"/>
                <a:defRPr/>
              </a:pPr>
              <a:endParaRPr lang="en-US" sz="2400">
                <a:solidFill>
                  <a:srgbClr val="D112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ＭＳ Ｐゴシック" pitchFamily="34" charset="-128"/>
              </a:endParaRPr>
            </a:p>
          </p:txBody>
        </p:sp>
        <p:sp>
          <p:nvSpPr>
            <p:cNvPr id="16" name="Freeform 76">
              <a:extLst>
                <a:ext uri="{FF2B5EF4-FFF2-40B4-BE49-F238E27FC236}"/>
              </a:extLst>
            </p:cNvPr>
            <p:cNvSpPr>
              <a:spLocks/>
            </p:cNvSpPr>
            <p:nvPr userDrawn="1"/>
          </p:nvSpPr>
          <p:spPr bwMode="auto">
            <a:xfrm>
              <a:off x="2132467" y="6071955"/>
              <a:ext cx="230527" cy="290745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61" y="36"/>
                </a:cxn>
                <a:cxn ang="0">
                  <a:pos x="36" y="57"/>
                </a:cxn>
                <a:cxn ang="0">
                  <a:pos x="36" y="88"/>
                </a:cxn>
                <a:cxn ang="0">
                  <a:pos x="3" y="49"/>
                </a:cxn>
                <a:cxn ang="0">
                  <a:pos x="3" y="3"/>
                </a:cxn>
                <a:cxn ang="0">
                  <a:pos x="30" y="1"/>
                </a:cxn>
                <a:cxn ang="0">
                  <a:pos x="30" y="1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0" y="0"/>
                </a:cxn>
                <a:cxn ang="0">
                  <a:pos x="0" y="49"/>
                </a:cxn>
                <a:cxn ang="0">
                  <a:pos x="36" y="91"/>
                </a:cxn>
                <a:cxn ang="0">
                  <a:pos x="73" y="49"/>
                </a:cxn>
                <a:cxn ang="0">
                  <a:pos x="73" y="0"/>
                </a:cxn>
              </a:cxnLst>
              <a:rect l="0" t="0" r="r" b="b"/>
              <a:pathLst>
                <a:path w="73" h="91">
                  <a:moveTo>
                    <a:pt x="73" y="0"/>
                  </a:moveTo>
                  <a:cubicBezTo>
                    <a:pt x="73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7" y="10"/>
                    <a:pt x="65" y="25"/>
                    <a:pt x="61" y="36"/>
                  </a:cubicBezTo>
                  <a:cubicBezTo>
                    <a:pt x="57" y="49"/>
                    <a:pt x="49" y="58"/>
                    <a:pt x="36" y="57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36" y="88"/>
                    <a:pt x="3" y="73"/>
                    <a:pt x="3" y="49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1"/>
                    <a:pt x="30" y="1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76"/>
                    <a:pt x="36" y="91"/>
                    <a:pt x="36" y="91"/>
                  </a:cubicBezTo>
                  <a:cubicBezTo>
                    <a:pt x="36" y="91"/>
                    <a:pt x="73" y="76"/>
                    <a:pt x="73" y="49"/>
                  </a:cubicBezTo>
                  <a:cubicBezTo>
                    <a:pt x="73" y="0"/>
                    <a:pt x="73" y="0"/>
                    <a:pt x="73" y="0"/>
                  </a:cubicBezTo>
                  <a:close/>
                </a:path>
              </a:pathLst>
            </a:custGeom>
            <a:solidFill>
              <a:srgbClr val="D7364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685983" eaLnBrk="1" fontAlgn="auto" hangingPunct="1">
                <a:spcBef>
                  <a:spcPts val="0"/>
                </a:spcBef>
                <a:spcAft>
                  <a:spcPct val="25000"/>
                </a:spcAft>
                <a:buFontTx/>
                <a:buChar char="•"/>
                <a:defRPr/>
              </a:pPr>
              <a:endParaRPr lang="en-US" sz="2400">
                <a:solidFill>
                  <a:srgbClr val="D112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ＭＳ Ｐゴシック" pitchFamily="34" charset="-128"/>
              </a:endParaRPr>
            </a:p>
          </p:txBody>
        </p:sp>
      </p:grp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9888" y="1341967"/>
            <a:ext cx="8426450" cy="434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2600" y="6356351"/>
            <a:ext cx="2057400" cy="366183"/>
          </a:xfrm>
          <a:prstGeom prst="rect">
            <a:avLst/>
          </a:prstGeom>
        </p:spPr>
        <p:txBody>
          <a:bodyPr vert="horz" wrap="square" lIns="68598" tIns="34299" rIns="68598" bIns="3429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700" smtClean="0">
                <a:latin typeface="Arial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9888" y="328084"/>
            <a:ext cx="84264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cxnSp>
        <p:nvCxnSpPr>
          <p:cNvPr id="1030" name="Straight Connector 9"/>
          <p:cNvCxnSpPr>
            <a:cxnSpLocks noChangeShapeType="1"/>
          </p:cNvCxnSpPr>
          <p:nvPr/>
        </p:nvCxnSpPr>
        <p:spPr bwMode="auto">
          <a:xfrm>
            <a:off x="469900" y="1191684"/>
            <a:ext cx="8229600" cy="0"/>
          </a:xfrm>
          <a:prstGeom prst="line">
            <a:avLst/>
          </a:prstGeom>
          <a:noFill/>
          <a:ln w="12700">
            <a:solidFill>
              <a:srgbClr val="7676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Arial" charset="0"/>
          <a:ea typeface="Arial" charset="0"/>
          <a:cs typeface="Arial" charset="0"/>
        </a:defRPr>
      </a:lvl1pPr>
      <a:lvl2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defTabSz="684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30188" indent="-230188" algn="l" defTabSz="684213" rtl="0" eaLnBrk="1" fontAlgn="base" hangingPunct="1">
        <a:lnSpc>
          <a:spcPct val="90000"/>
        </a:lnSpc>
        <a:spcBef>
          <a:spcPts val="3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61963" indent="-231775" algn="l" defTabSz="684213" rtl="0" eaLnBrk="1" fontAlgn="base" hangingPunct="1">
        <a:lnSpc>
          <a:spcPct val="90000"/>
        </a:lnSpc>
        <a:spcBef>
          <a:spcPts val="3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684213" indent="-222250" algn="l" defTabSz="684213" rtl="0" eaLnBrk="1" fontAlgn="base" hangingPunct="1">
        <a:lnSpc>
          <a:spcPct val="90000"/>
        </a:lnSpc>
        <a:spcBef>
          <a:spcPts val="3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914400" indent="-230188" algn="l" defTabSz="684213" rtl="0" eaLnBrk="1" fontAlgn="base" hangingPunct="1">
        <a:lnSpc>
          <a:spcPct val="90000"/>
        </a:lnSpc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144588" indent="-230188" algn="l" defTabSz="684213" rtl="0" eaLnBrk="1" fontAlgn="base" hangingPunct="1">
        <a:lnSpc>
          <a:spcPct val="90000"/>
        </a:lnSpc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4753" indent="-171342" algn="l" defTabSz="6853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99" kern="1200">
          <a:solidFill>
            <a:schemeClr val="tx1"/>
          </a:solidFill>
          <a:latin typeface="+mn-lt"/>
          <a:ea typeface="+mn-ea"/>
          <a:cs typeface="+mn-cs"/>
        </a:defRPr>
      </a:lvl6pPr>
      <a:lvl7pPr marL="2227437" indent="-171342" algn="l" defTabSz="6853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99" kern="1200">
          <a:solidFill>
            <a:schemeClr val="tx1"/>
          </a:solidFill>
          <a:latin typeface="+mn-lt"/>
          <a:ea typeface="+mn-ea"/>
          <a:cs typeface="+mn-cs"/>
        </a:defRPr>
      </a:lvl7pPr>
      <a:lvl8pPr marL="2570119" indent="-171342" algn="l" defTabSz="6853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99" kern="1200">
          <a:solidFill>
            <a:schemeClr val="tx1"/>
          </a:solidFill>
          <a:latin typeface="+mn-lt"/>
          <a:ea typeface="+mn-ea"/>
          <a:cs typeface="+mn-cs"/>
        </a:defRPr>
      </a:lvl8pPr>
      <a:lvl9pPr marL="2912801" indent="-171342" algn="l" defTabSz="6853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366" rtl="0" eaLnBrk="1" latinLnBrk="0" hangingPunct="1">
        <a:defRPr sz="1399" kern="1200">
          <a:solidFill>
            <a:schemeClr val="tx1"/>
          </a:solidFill>
          <a:latin typeface="+mn-lt"/>
          <a:ea typeface="+mn-ea"/>
          <a:cs typeface="+mn-cs"/>
        </a:defRPr>
      </a:lvl1pPr>
      <a:lvl2pPr marL="342681" algn="l" defTabSz="685366" rtl="0" eaLnBrk="1" latinLnBrk="0" hangingPunct="1">
        <a:defRPr sz="1399" kern="1200">
          <a:solidFill>
            <a:schemeClr val="tx1"/>
          </a:solidFill>
          <a:latin typeface="+mn-lt"/>
          <a:ea typeface="+mn-ea"/>
          <a:cs typeface="+mn-cs"/>
        </a:defRPr>
      </a:lvl2pPr>
      <a:lvl3pPr marL="685366" algn="l" defTabSz="685366" rtl="0" eaLnBrk="1" latinLnBrk="0" hangingPunct="1">
        <a:defRPr sz="1399" kern="1200">
          <a:solidFill>
            <a:schemeClr val="tx1"/>
          </a:solidFill>
          <a:latin typeface="+mn-lt"/>
          <a:ea typeface="+mn-ea"/>
          <a:cs typeface="+mn-cs"/>
        </a:defRPr>
      </a:lvl3pPr>
      <a:lvl4pPr marL="1028047" algn="l" defTabSz="685366" rtl="0" eaLnBrk="1" latinLnBrk="0" hangingPunct="1">
        <a:defRPr sz="1399" kern="1200">
          <a:solidFill>
            <a:schemeClr val="tx1"/>
          </a:solidFill>
          <a:latin typeface="+mn-lt"/>
          <a:ea typeface="+mn-ea"/>
          <a:cs typeface="+mn-cs"/>
        </a:defRPr>
      </a:lvl4pPr>
      <a:lvl5pPr marL="1370730" algn="l" defTabSz="685366" rtl="0" eaLnBrk="1" latinLnBrk="0" hangingPunct="1">
        <a:defRPr sz="1399" kern="1200">
          <a:solidFill>
            <a:schemeClr val="tx1"/>
          </a:solidFill>
          <a:latin typeface="+mn-lt"/>
          <a:ea typeface="+mn-ea"/>
          <a:cs typeface="+mn-cs"/>
        </a:defRPr>
      </a:lvl5pPr>
      <a:lvl6pPr marL="1713413" algn="l" defTabSz="685366" rtl="0" eaLnBrk="1" latinLnBrk="0" hangingPunct="1">
        <a:defRPr sz="1399" kern="1200">
          <a:solidFill>
            <a:schemeClr val="tx1"/>
          </a:solidFill>
          <a:latin typeface="+mn-lt"/>
          <a:ea typeface="+mn-ea"/>
          <a:cs typeface="+mn-cs"/>
        </a:defRPr>
      </a:lvl6pPr>
      <a:lvl7pPr marL="2056095" algn="l" defTabSz="685366" rtl="0" eaLnBrk="1" latinLnBrk="0" hangingPunct="1">
        <a:defRPr sz="1399" kern="1200">
          <a:solidFill>
            <a:schemeClr val="tx1"/>
          </a:solidFill>
          <a:latin typeface="+mn-lt"/>
          <a:ea typeface="+mn-ea"/>
          <a:cs typeface="+mn-cs"/>
        </a:defRPr>
      </a:lvl7pPr>
      <a:lvl8pPr marL="2398777" algn="l" defTabSz="685366" rtl="0" eaLnBrk="1" latinLnBrk="0" hangingPunct="1">
        <a:defRPr sz="1399" kern="1200">
          <a:solidFill>
            <a:schemeClr val="tx1"/>
          </a:solidFill>
          <a:latin typeface="+mn-lt"/>
          <a:ea typeface="+mn-ea"/>
          <a:cs typeface="+mn-cs"/>
        </a:defRPr>
      </a:lvl8pPr>
      <a:lvl9pPr marL="2741459" algn="l" defTabSz="685366" rtl="0" eaLnBrk="1" latinLnBrk="0" hangingPunct="1">
        <a:defRPr sz="1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Proportion difference and confidence interval based on CMH test in stratified RCT with an example in pooled analysis of HIV trials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Jacob Gong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7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many stratification factor is too many?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000" dirty="0" smtClean="0"/>
              <a:t>Scenario 1</a:t>
            </a:r>
          </a:p>
          <a:p>
            <a:pPr lvl="1"/>
            <a:r>
              <a:rPr lang="en-US" sz="1600" dirty="0" smtClean="0"/>
              <a:t>baseline </a:t>
            </a:r>
            <a:r>
              <a:rPr lang="en-US" sz="1600" dirty="0"/>
              <a:t>HIV-1 RNA (&lt;=100K vs &gt;</a:t>
            </a:r>
            <a:r>
              <a:rPr lang="en-US" sz="1600" dirty="0" smtClean="0"/>
              <a:t>100K)</a:t>
            </a:r>
          </a:p>
          <a:p>
            <a:pPr lvl="1"/>
            <a:r>
              <a:rPr lang="en-US" sz="1600" dirty="0" smtClean="0"/>
              <a:t>baseline </a:t>
            </a:r>
            <a:r>
              <a:rPr lang="en-US" sz="1600" dirty="0"/>
              <a:t>CD4 (&lt;200 cells vs &gt;=200 </a:t>
            </a:r>
            <a:r>
              <a:rPr lang="en-US" sz="1600" dirty="0" smtClean="0"/>
              <a:t>cells/</a:t>
            </a:r>
            <a:r>
              <a:rPr lang="en-US" sz="1600" dirty="0" err="1" smtClean="0"/>
              <a:t>uL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adherence </a:t>
            </a:r>
            <a:r>
              <a:rPr lang="en-US" sz="1600" dirty="0"/>
              <a:t>rate (&lt;90% vs &gt;= 90 </a:t>
            </a:r>
            <a:r>
              <a:rPr lang="en-US" sz="1600" dirty="0" smtClean="0"/>
              <a:t>%)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marL="230188" lvl="1" indent="0">
              <a:buNone/>
            </a:pPr>
            <a:endParaRPr lang="en-US" sz="16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Scenario 2</a:t>
            </a:r>
          </a:p>
          <a:p>
            <a:pPr lvl="1"/>
            <a:r>
              <a:rPr lang="en-US" sz="1600" dirty="0" smtClean="0"/>
              <a:t>baseline </a:t>
            </a:r>
            <a:r>
              <a:rPr lang="en-US" sz="1600" dirty="0"/>
              <a:t>HIV-1 RNA (&lt;=100K vs &gt;100K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region </a:t>
            </a:r>
            <a:r>
              <a:rPr lang="en-US" sz="1600" dirty="0"/>
              <a:t>(US vs </a:t>
            </a:r>
            <a:r>
              <a:rPr lang="en-US" sz="1600" dirty="0" smtClean="0"/>
              <a:t>ex-US)</a:t>
            </a:r>
          </a:p>
          <a:p>
            <a:pPr lvl="1"/>
            <a:r>
              <a:rPr lang="en-US" sz="1600" dirty="0" smtClean="0"/>
              <a:t>adherence </a:t>
            </a:r>
            <a:r>
              <a:rPr lang="en-US" sz="1600" dirty="0"/>
              <a:t>rate (&lt;90% vs &gt;= 90 </a:t>
            </a:r>
            <a:r>
              <a:rPr lang="en-US" sz="1600" dirty="0" smtClean="0"/>
              <a:t>%)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endParaRPr lang="en-US" sz="2000" dirty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6" r="2610"/>
          <a:stretch/>
        </p:blipFill>
        <p:spPr bwMode="auto">
          <a:xfrm>
            <a:off x="228600" y="3115734"/>
            <a:ext cx="4329317" cy="1532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" t="4924" r="4658"/>
          <a:stretch/>
        </p:blipFill>
        <p:spPr bwMode="auto">
          <a:xfrm>
            <a:off x="4800600" y="3091264"/>
            <a:ext cx="4236836" cy="1556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203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Prevent small or missing stratum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Final selection of stratification factor</a:t>
            </a:r>
          </a:p>
          <a:p>
            <a:pPr lvl="1"/>
            <a:r>
              <a:rPr lang="en-US" sz="1600" dirty="0"/>
              <a:t>baseline HIV-1 RNA (&lt;=100K vs &gt;100K)</a:t>
            </a:r>
          </a:p>
          <a:p>
            <a:pPr lvl="1"/>
            <a:r>
              <a:rPr lang="en-US" sz="1600" dirty="0"/>
              <a:t>adherence rate (&lt;90% vs &gt;= 90 %) </a:t>
            </a:r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 smtClean="0"/>
              <a:t>Exclude </a:t>
            </a:r>
            <a:r>
              <a:rPr lang="en-US" sz="2000" dirty="0"/>
              <a:t>stratum</a:t>
            </a:r>
          </a:p>
          <a:p>
            <a:pPr lvl="1"/>
            <a:r>
              <a:rPr lang="en-US" sz="1600" dirty="0"/>
              <a:t>HIV-1 RNA level and CD4+ cell count highly correlated</a:t>
            </a:r>
          </a:p>
          <a:p>
            <a:pPr lvl="1"/>
            <a:r>
              <a:rPr lang="en-US" sz="1600" dirty="0"/>
              <a:t>a balanced </a:t>
            </a:r>
            <a:r>
              <a:rPr lang="en-US" sz="1600" dirty="0" smtClean="0"/>
              <a:t>region distribution </a:t>
            </a:r>
            <a:r>
              <a:rPr lang="en-US" sz="1600" dirty="0"/>
              <a:t>between treatment groups is </a:t>
            </a:r>
            <a:r>
              <a:rPr lang="en-US" sz="1600" dirty="0" smtClean="0"/>
              <a:t>expected</a:t>
            </a:r>
          </a:p>
          <a:p>
            <a:pPr marL="230188" lvl="1" indent="0">
              <a:buNone/>
            </a:pPr>
            <a:r>
              <a:rPr lang="en-US" sz="1600" dirty="0" smtClean="0"/>
              <a:t> </a:t>
            </a:r>
            <a:endParaRPr lang="en-US" sz="1600" dirty="0"/>
          </a:p>
          <a:p>
            <a:r>
              <a:rPr lang="en-US" sz="2000" dirty="0" smtClean="0"/>
              <a:t>Reclassify </a:t>
            </a:r>
            <a:r>
              <a:rPr lang="en-US" sz="2000" dirty="0"/>
              <a:t>stratum</a:t>
            </a:r>
          </a:p>
          <a:p>
            <a:pPr lvl="1"/>
            <a:r>
              <a:rPr lang="en-US" sz="1600" dirty="0"/>
              <a:t>N of subjects in the HIV-1 RNA &gt; 400,000 copies/mL stratum is small</a:t>
            </a:r>
          </a:p>
          <a:p>
            <a:pPr lvl="1"/>
            <a:r>
              <a:rPr lang="en-US" sz="1600" dirty="0"/>
              <a:t>Reclassify to a 2-level HIV-1 RNA stratum (≤ 100,000 vs. &gt; 100,000 copies/mL)</a:t>
            </a:r>
          </a:p>
          <a:p>
            <a:pPr lvl="2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29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 learnt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CMH test</a:t>
            </a:r>
          </a:p>
          <a:p>
            <a:endParaRPr lang="en-US" dirty="0" smtClean="0"/>
          </a:p>
          <a:p>
            <a:r>
              <a:rPr lang="en-US" dirty="0" smtClean="0"/>
              <a:t>For CMH test to be valid, the sample size should be relatively large in each stratum.  </a:t>
            </a:r>
          </a:p>
          <a:p>
            <a:endParaRPr lang="en-US" dirty="0" smtClean="0"/>
          </a:p>
          <a:p>
            <a:r>
              <a:rPr lang="en-US" dirty="0" smtClean="0"/>
              <a:t>Check to make sure enough statistical power for CMH test to provide </a:t>
            </a:r>
            <a:r>
              <a:rPr lang="en-US" dirty="0"/>
              <a:t>meaningful treatment difference and </a:t>
            </a:r>
            <a:r>
              <a:rPr lang="en-US" dirty="0" smtClean="0"/>
              <a:t>95%CI</a:t>
            </a:r>
          </a:p>
          <a:p>
            <a:endParaRPr lang="en-US" dirty="0" smtClean="0"/>
          </a:p>
          <a:p>
            <a:r>
              <a:rPr lang="en-US" dirty="0"/>
              <a:t>Prevent small or missing stratum </a:t>
            </a:r>
            <a:endParaRPr lang="en-US" dirty="0" smtClean="0"/>
          </a:p>
          <a:p>
            <a:pPr lvl="1"/>
            <a:r>
              <a:rPr lang="en-US" sz="1600" dirty="0" smtClean="0"/>
              <a:t>Exclude </a:t>
            </a:r>
            <a:r>
              <a:rPr lang="en-US" sz="1600" dirty="0"/>
              <a:t>stratum</a:t>
            </a:r>
          </a:p>
          <a:p>
            <a:pPr lvl="1"/>
            <a:r>
              <a:rPr lang="en-US" sz="1600" dirty="0"/>
              <a:t>Reclassify stratum </a:t>
            </a:r>
          </a:p>
        </p:txBody>
      </p:sp>
    </p:spTree>
    <p:extLst>
      <p:ext uri="{BB962C8B-B14F-4D97-AF65-F5344CB8AC3E}">
        <p14:creationId xmlns:p14="http://schemas.microsoft.com/office/powerpoint/2010/main" val="34776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Acknowledgement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Yu Ning, Associated Director, Statistical Programming, Gilead Science </a:t>
            </a:r>
          </a:p>
          <a:p>
            <a:r>
              <a:rPr lang="en-US" dirty="0" smtClean="0"/>
              <a:t>Ting Bai</a:t>
            </a:r>
            <a:r>
              <a:rPr lang="en-US" dirty="0"/>
              <a:t>, Associated Director, Statistical Programming, Gilead Science </a:t>
            </a:r>
            <a:endParaRPr lang="en-US" dirty="0" smtClean="0"/>
          </a:p>
          <a:p>
            <a:r>
              <a:rPr lang="en-US" dirty="0"/>
              <a:t>Dayakar </a:t>
            </a:r>
            <a:r>
              <a:rPr lang="en-US" dirty="0" smtClean="0"/>
              <a:t>Gouru, Senior </a:t>
            </a:r>
            <a:r>
              <a:rPr lang="en-US" dirty="0"/>
              <a:t>Statistical </a:t>
            </a:r>
            <a:r>
              <a:rPr lang="en-US" dirty="0" smtClean="0"/>
              <a:t>Programmer, </a:t>
            </a:r>
            <a:r>
              <a:rPr lang="en-US" dirty="0"/>
              <a:t>Gilead Science </a:t>
            </a:r>
          </a:p>
        </p:txBody>
      </p:sp>
    </p:spTree>
    <p:extLst>
      <p:ext uri="{BB962C8B-B14F-4D97-AF65-F5344CB8AC3E}">
        <p14:creationId xmlns:p14="http://schemas.microsoft.com/office/powerpoint/2010/main" val="2748372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Confounding and Effect Measure </a:t>
            </a:r>
            <a:r>
              <a:rPr lang="en-US" b="1" dirty="0" smtClean="0"/>
              <a:t>Modification </a:t>
            </a:r>
            <a:r>
              <a:rPr lang="en-US" dirty="0"/>
              <a:t>Wayne W. </a:t>
            </a:r>
            <a:r>
              <a:rPr lang="en-US" dirty="0" err="1"/>
              <a:t>LaMorte</a:t>
            </a:r>
            <a:r>
              <a:rPr lang="en-US" dirty="0"/>
              <a:t>, MD, PhD, MPH, Professor of </a:t>
            </a:r>
            <a:r>
              <a:rPr lang="en-US" dirty="0" smtClean="0"/>
              <a:t>Epidemiology, Lisa </a:t>
            </a:r>
            <a:r>
              <a:rPr lang="en-US" dirty="0"/>
              <a:t>Sullivan, PhD, Professor of </a:t>
            </a:r>
            <a:r>
              <a:rPr lang="en-US" dirty="0" smtClean="0"/>
              <a:t>Biostatistics, Boston </a:t>
            </a:r>
            <a:r>
              <a:rPr lang="en-US" dirty="0"/>
              <a:t>University School of </a:t>
            </a:r>
            <a:r>
              <a:rPr lang="en-US" dirty="0" smtClean="0"/>
              <a:t>Public </a:t>
            </a:r>
            <a:r>
              <a:rPr lang="en-US" dirty="0"/>
              <a:t>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5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Mantel-</a:t>
            </a:r>
            <a:r>
              <a:rPr lang="en-US" b="1" dirty="0" err="1"/>
              <a:t>H</a:t>
            </a:r>
            <a:r>
              <a:rPr lang="en-US" b="1" dirty="0" err="1" smtClean="0"/>
              <a:t>aenszel</a:t>
            </a:r>
            <a:r>
              <a:rPr lang="en-US" b="1" dirty="0" smtClean="0"/>
              <a:t> estimators for adjusted RR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Cumulative incidence (Risk) data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990940"/>
              </p:ext>
            </p:extLst>
          </p:nvPr>
        </p:nvGraphicFramePr>
        <p:xfrm>
          <a:off x="1524000" y="18288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Disease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Disease</a:t>
                      </a:r>
                      <a:r>
                        <a:rPr lang="en-US" baseline="0" dirty="0" smtClean="0"/>
                        <a:t>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Exposure</a:t>
                      </a:r>
                      <a:r>
                        <a:rPr lang="en-US" baseline="0" dirty="0" smtClean="0"/>
                        <a:t>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Exposure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A+C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B+D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275" y="3581400"/>
            <a:ext cx="4479925" cy="1997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12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table has more information?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227278"/>
              </p:ext>
            </p:extLst>
          </p:nvPr>
        </p:nvGraphicFramePr>
        <p:xfrm>
          <a:off x="1981200" y="1341438"/>
          <a:ext cx="4724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  <a:gridCol w="1181100"/>
                <a:gridCol w="11811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2960263"/>
              </p:ext>
            </p:extLst>
          </p:nvPr>
        </p:nvGraphicFramePr>
        <p:xfrm>
          <a:off x="1981200" y="3774440"/>
          <a:ext cx="4724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  <a:gridCol w="1181100"/>
                <a:gridCol w="11811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05200" y="2971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54980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0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table has more information?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535504"/>
              </p:ext>
            </p:extLst>
          </p:nvPr>
        </p:nvGraphicFramePr>
        <p:xfrm>
          <a:off x="1981200" y="1341438"/>
          <a:ext cx="4724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  <a:gridCol w="1181100"/>
                <a:gridCol w="11811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5226793"/>
              </p:ext>
            </p:extLst>
          </p:nvPr>
        </p:nvGraphicFramePr>
        <p:xfrm>
          <a:off x="1981200" y="3774440"/>
          <a:ext cx="4724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  <a:gridCol w="1181100"/>
                <a:gridCol w="11811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05200" y="2971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54980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4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table has more information?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927924"/>
              </p:ext>
            </p:extLst>
          </p:nvPr>
        </p:nvGraphicFramePr>
        <p:xfrm>
          <a:off x="1981200" y="1341438"/>
          <a:ext cx="4724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  <a:gridCol w="1181100"/>
                <a:gridCol w="11811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5365883"/>
              </p:ext>
            </p:extLst>
          </p:nvPr>
        </p:nvGraphicFramePr>
        <p:xfrm>
          <a:off x="1981200" y="3774440"/>
          <a:ext cx="4724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  <a:gridCol w="1181100"/>
                <a:gridCol w="11811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05200" y="2971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54980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4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Cochran-Mantel-</a:t>
            </a:r>
            <a:r>
              <a:rPr lang="en-US" b="1" dirty="0" err="1"/>
              <a:t>Haenszel</a:t>
            </a:r>
            <a:r>
              <a:rPr lang="en-US" b="1" dirty="0"/>
              <a:t> </a:t>
            </a:r>
            <a:r>
              <a:rPr lang="en-US" b="1" dirty="0" smtClean="0"/>
              <a:t>Estimates - Example</a:t>
            </a:r>
            <a:endParaRPr lang="en-US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63763" y="2125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3505200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Crude </a:t>
            </a:r>
            <a:r>
              <a:rPr lang="en-US" i="1" dirty="0" smtClean="0"/>
              <a:t>RR </a:t>
            </a:r>
            <a:r>
              <a:rPr lang="en-US" dirty="0" smtClean="0"/>
              <a:t>=(</a:t>
            </a:r>
            <a:r>
              <a:rPr lang="en-US" dirty="0"/>
              <a:t>90/2465)/(131/3946)=1.10</a:t>
            </a:r>
          </a:p>
          <a:p>
            <a:endParaRPr lang="en-US" dirty="0" smtClean="0"/>
          </a:p>
          <a:p>
            <a:pPr algn="ctr"/>
            <a:r>
              <a:rPr lang="en-US" i="1" dirty="0" smtClean="0"/>
              <a:t>RR</a:t>
            </a:r>
            <a:r>
              <a:rPr lang="en-US" dirty="0" smtClean="0"/>
              <a:t> </a:t>
            </a:r>
            <a:r>
              <a:rPr lang="en-US" sz="1200" dirty="0" smtClean="0"/>
              <a:t>age&lt;50</a:t>
            </a:r>
            <a:r>
              <a:rPr lang="en-US" dirty="0" smtClean="0"/>
              <a:t> =(14/1516)/(10/1701)=1.57</a:t>
            </a:r>
          </a:p>
          <a:p>
            <a:pPr algn="ctr"/>
            <a:r>
              <a:rPr lang="en-US" i="1" dirty="0" smtClean="0"/>
              <a:t>RR</a:t>
            </a:r>
            <a:r>
              <a:rPr lang="en-US" dirty="0" smtClean="0"/>
              <a:t> </a:t>
            </a:r>
            <a:r>
              <a:rPr lang="en-US" sz="1200" dirty="0" smtClean="0"/>
              <a:t>age50+</a:t>
            </a:r>
            <a:r>
              <a:rPr lang="en-US" dirty="0" smtClean="0"/>
              <a:t> =(76/949)/(121/2245)=1.49</a:t>
            </a:r>
          </a:p>
          <a:p>
            <a:pPr algn="ctr"/>
            <a:endParaRPr lang="en-US" dirty="0"/>
          </a:p>
        </p:txBody>
      </p:sp>
      <p:pic>
        <p:nvPicPr>
          <p:cNvPr id="1027" name="Picture 3" descr="C:\Users\jgong\Downloads\Untitle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0" r="16685" b="66613"/>
          <a:stretch/>
        </p:blipFill>
        <p:spPr bwMode="auto">
          <a:xfrm>
            <a:off x="2358496" y="5002770"/>
            <a:ext cx="3813704" cy="104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69483"/>
              </p:ext>
            </p:extLst>
          </p:nvPr>
        </p:nvGraphicFramePr>
        <p:xfrm>
          <a:off x="1828800" y="1422400"/>
          <a:ext cx="5486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685800"/>
                <a:gridCol w="960120"/>
                <a:gridCol w="640080"/>
                <a:gridCol w="685800"/>
                <a:gridCol w="960120"/>
                <a:gridCol w="6400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6853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effectLst/>
                        </a:rPr>
                        <a:t>Age &lt; 50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6853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effectLst/>
                        </a:rPr>
                        <a:t>Age &gt;= 50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effectLst/>
                        </a:rPr>
                        <a:t>CVD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</a:t>
                      </a:r>
                      <a:r>
                        <a:rPr lang="en-US" b="0" dirty="0" smtClean="0">
                          <a:effectLst/>
                        </a:rPr>
                        <a:t>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effectLst/>
                        </a:rPr>
                        <a:t>CVD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</a:t>
                      </a:r>
                      <a:r>
                        <a:rPr lang="en-US" b="0" dirty="0" smtClean="0">
                          <a:effectLst/>
                        </a:rPr>
                        <a:t>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effectLst/>
                        </a:rPr>
                        <a:t>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14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1502 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1516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76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873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949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effectLst/>
                        </a:rPr>
                        <a:t>Females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10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 1691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1701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121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2124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2245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24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3193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3217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197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2997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3194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50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/>
              <a:t>Adhoc</a:t>
            </a:r>
            <a:r>
              <a:rPr lang="en-US" b="1" dirty="0" smtClean="0"/>
              <a:t> analysis of pooled HIV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Snapshot table of pooled study data of HIV trials</a:t>
            </a:r>
            <a:endParaRPr lang="en-US" sz="2000" dirty="0"/>
          </a:p>
          <a:p>
            <a:r>
              <a:rPr lang="en-US" sz="2000" dirty="0" smtClean="0"/>
              <a:t>Binary response</a:t>
            </a:r>
          </a:p>
          <a:p>
            <a:pPr lvl="1"/>
            <a:r>
              <a:rPr lang="en-US" dirty="0" smtClean="0"/>
              <a:t>HIV-1 </a:t>
            </a:r>
            <a:r>
              <a:rPr lang="en-US" dirty="0"/>
              <a:t>RNA &lt; 50 </a:t>
            </a:r>
            <a:r>
              <a:rPr lang="en-US" dirty="0" smtClean="0"/>
              <a:t>copies/mL</a:t>
            </a:r>
          </a:p>
          <a:p>
            <a:pPr lvl="1"/>
            <a:r>
              <a:rPr lang="en-US" dirty="0" smtClean="0"/>
              <a:t>HIV-1 </a:t>
            </a:r>
            <a:r>
              <a:rPr lang="en-US" dirty="0"/>
              <a:t>RNA &gt;= 50 copies/mL</a:t>
            </a:r>
          </a:p>
          <a:p>
            <a:r>
              <a:rPr lang="en-US" sz="2000" dirty="0"/>
              <a:t>Four </a:t>
            </a:r>
            <a:r>
              <a:rPr lang="en-US" sz="2000" dirty="0" smtClean="0"/>
              <a:t>treatment arms across study</a:t>
            </a:r>
          </a:p>
          <a:p>
            <a:r>
              <a:rPr lang="en-US" sz="2000" dirty="0" smtClean="0"/>
              <a:t>Stratification </a:t>
            </a:r>
            <a:r>
              <a:rPr lang="en-US" sz="2000" dirty="0"/>
              <a:t>factors: </a:t>
            </a:r>
            <a:endParaRPr lang="en-US" sz="2000" dirty="0" smtClean="0"/>
          </a:p>
          <a:p>
            <a:pPr lvl="1"/>
            <a:r>
              <a:rPr lang="en-US" dirty="0" smtClean="0"/>
              <a:t>baseline </a:t>
            </a:r>
            <a:r>
              <a:rPr lang="en-US" dirty="0"/>
              <a:t>HIV-1 RNA (&lt;=100K vs &gt;</a:t>
            </a:r>
            <a:r>
              <a:rPr lang="en-US" dirty="0" smtClean="0"/>
              <a:t>100K)</a:t>
            </a:r>
          </a:p>
          <a:p>
            <a:pPr lvl="1"/>
            <a:r>
              <a:rPr lang="en-US" dirty="0" smtClean="0"/>
              <a:t>baseline </a:t>
            </a:r>
            <a:r>
              <a:rPr lang="en-US" dirty="0"/>
              <a:t>CD4 (&lt;200 cells vs &gt;=200 cells/</a:t>
            </a:r>
            <a:r>
              <a:rPr lang="en-US" dirty="0" err="1"/>
              <a:t>uL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region </a:t>
            </a:r>
            <a:r>
              <a:rPr lang="en-US" dirty="0"/>
              <a:t>(US vs ex-US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adherence </a:t>
            </a:r>
            <a:r>
              <a:rPr lang="en-US" dirty="0"/>
              <a:t>rate (&lt;90% vs &gt;= 90 </a:t>
            </a:r>
            <a:r>
              <a:rPr lang="en-US" dirty="0" smtClean="0"/>
              <a:t>%)</a:t>
            </a:r>
            <a:endParaRPr lang="en-US" dirty="0"/>
          </a:p>
          <a:p>
            <a:r>
              <a:rPr lang="en-US" sz="2000" dirty="0" smtClean="0"/>
              <a:t>Strata-adjusted proportion difference obtained by Cochran-Mantel-</a:t>
            </a:r>
            <a:r>
              <a:rPr lang="en-US" sz="2000" dirty="0" err="1" smtClean="0"/>
              <a:t>Haenszel</a:t>
            </a:r>
            <a:r>
              <a:rPr lang="en-US" sz="2000" dirty="0" smtClean="0"/>
              <a:t> (CMH) method.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2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Treatment difference (95 CI) CMH test in SAS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dirty="0" smtClean="0"/>
              <a:t>No SAS option in PROC FREQ to produce strata-adjusted proportion difference from CMH method.  At Gilead, we use  %</a:t>
            </a:r>
            <a:r>
              <a:rPr lang="en-US" b="1" i="1" dirty="0" err="1" smtClean="0"/>
              <a:t>tabsamhp</a:t>
            </a:r>
            <a:r>
              <a:rPr lang="en-US" dirty="0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32256"/>
              </p:ext>
            </p:extLst>
          </p:nvPr>
        </p:nvGraphicFramePr>
        <p:xfrm>
          <a:off x="1524000" y="1397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Treatment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sz="1100" dirty="0" smtClean="0"/>
                        <a:t>1j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sz="1100" dirty="0" smtClean="0"/>
                        <a:t>0j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Xj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sz="1000" dirty="0" smtClean="0"/>
                        <a:t>1j</a:t>
                      </a:r>
                      <a:r>
                        <a:rPr lang="en-US" dirty="0" smtClean="0"/>
                        <a:t>-x</a:t>
                      </a:r>
                      <a:r>
                        <a:rPr lang="en-US" sz="1050" dirty="0" smtClean="0"/>
                        <a:t>1j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3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</a:t>
                      </a:r>
                      <a:r>
                        <a:rPr lang="en-US" sz="1000" dirty="0" smtClean="0"/>
                        <a:t>0j</a:t>
                      </a:r>
                      <a:r>
                        <a:rPr lang="en-US" dirty="0" smtClean="0"/>
                        <a:t>-x</a:t>
                      </a:r>
                      <a:r>
                        <a:rPr lang="en-US" sz="1000" dirty="0" smtClean="0"/>
                        <a:t>0j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3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99" dirty="0" err="1" smtClean="0"/>
                        <a:t>N</a:t>
                      </a:r>
                      <a:r>
                        <a:rPr lang="en-US" sz="1400" dirty="0" err="1" smtClean="0"/>
                        <a:t>j</a:t>
                      </a:r>
                      <a:r>
                        <a:rPr lang="en-US" dirty="0" err="1" smtClean="0"/>
                        <a:t>-X</a:t>
                      </a:r>
                      <a:r>
                        <a:rPr lang="en-US" sz="1400" dirty="0" err="1" smtClean="0"/>
                        <a:t>j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3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</a:t>
                      </a:r>
                      <a:r>
                        <a:rPr lang="en-US" sz="1000" dirty="0" smtClean="0"/>
                        <a:t>1j</a:t>
                      </a:r>
                      <a:endParaRPr lang="en-US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sz="1000" dirty="0" smtClean="0"/>
                        <a:t>0j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Nj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76600" y="2971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each </a:t>
            </a:r>
            <a:r>
              <a:rPr lang="en-US" dirty="0"/>
              <a:t>stratum j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3371851"/>
            <a:ext cx="994666" cy="214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1296842" cy="377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3693583"/>
            <a:ext cx="1177231" cy="365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3657600"/>
            <a:ext cx="3128790" cy="45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4352974"/>
            <a:ext cx="3657599" cy="37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67200"/>
            <a:ext cx="1888606" cy="396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7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Using 4 stratification factor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Macro produce difference in percentages between treatments but fail to produce 95%CI, p-value, why?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There are many small or missing stratum</a:t>
            </a:r>
          </a:p>
          <a:p>
            <a:pPr marL="0" indent="0">
              <a:buNone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" t="5724" r="3443" b="13131"/>
          <a:stretch/>
        </p:blipFill>
        <p:spPr bwMode="auto">
          <a:xfrm>
            <a:off x="762000" y="3141132"/>
            <a:ext cx="7467601" cy="2040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2447974"/>
            <a:ext cx="3657599" cy="37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1888606" cy="396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09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leadTheme1">
  <a:themeElements>
    <a:clrScheme name="Custom 2">
      <a:dk1>
        <a:srgbClr val="000000"/>
      </a:dk1>
      <a:lt1>
        <a:srgbClr val="FFFFFF"/>
      </a:lt1>
      <a:dk2>
        <a:srgbClr val="D11241"/>
      </a:dk2>
      <a:lt2>
        <a:srgbClr val="E7E6E6"/>
      </a:lt2>
      <a:accent1>
        <a:srgbClr val="D11241"/>
      </a:accent1>
      <a:accent2>
        <a:srgbClr val="243A7E"/>
      </a:accent2>
      <a:accent3>
        <a:srgbClr val="2C70AC"/>
      </a:accent3>
      <a:accent4>
        <a:srgbClr val="73AEC5"/>
      </a:accent4>
      <a:accent5>
        <a:srgbClr val="73A74B"/>
      </a:accent5>
      <a:accent6>
        <a:srgbClr val="634D79"/>
      </a:accent6>
      <a:hlink>
        <a:srgbClr val="D11241"/>
      </a:hlink>
      <a:folHlink>
        <a:srgbClr val="5F5F5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defRPr sz="18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GileadTheme1" id="{A92E9EFC-61DD-406B-8442-3E98D23D69DD}" vid="{7438F03A-BAEB-499E-B98A-5033D0CE4B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Gilead Template 2019</Template>
  <TotalTime>1516</TotalTime>
  <Words>634</Words>
  <Application>Microsoft Office PowerPoint</Application>
  <PresentationFormat>On-screen Show (4:3)</PresentationFormat>
  <Paragraphs>224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GileadTheme1</vt:lpstr>
      <vt:lpstr>PowerPoint Presentation</vt:lpstr>
      <vt:lpstr>Mantel-Haenszel estimators for adjusted RR</vt:lpstr>
      <vt:lpstr>Which table has more information?</vt:lpstr>
      <vt:lpstr>Which table has more information?</vt:lpstr>
      <vt:lpstr>Which table has more information?</vt:lpstr>
      <vt:lpstr>Cochran-Mantel-Haenszel Estimates - Example</vt:lpstr>
      <vt:lpstr>Adhoc analysis of pooled HIV study</vt:lpstr>
      <vt:lpstr>Treatment difference (95 CI) CMH test in SAS </vt:lpstr>
      <vt:lpstr>Using 4 stratification factor</vt:lpstr>
      <vt:lpstr>How many stratification factor is too many?</vt:lpstr>
      <vt:lpstr>Prevent small or missing stratum</vt:lpstr>
      <vt:lpstr>Lesson learnt</vt:lpstr>
      <vt:lpstr>Acknowledgement</vt:lpstr>
      <vt:lpstr>Reference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Proportion difference and confidence interval based on Cochran-Mantel-Haenszel method in stratified multi-center clinical trial </dc:title>
  <dc:creator>Jacob Gong</dc:creator>
  <cp:lastModifiedBy>Jacob Gong</cp:lastModifiedBy>
  <cp:revision>161</cp:revision>
  <dcterms:created xsi:type="dcterms:W3CDTF">2006-08-16T00:00:00Z</dcterms:created>
  <dcterms:modified xsi:type="dcterms:W3CDTF">2019-10-14T22:42:23Z</dcterms:modified>
</cp:coreProperties>
</file>